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8" r:id="rId3"/>
    <p:sldId id="333" r:id="rId4"/>
    <p:sldId id="339" r:id="rId5"/>
    <p:sldId id="340" r:id="rId6"/>
    <p:sldId id="341" r:id="rId7"/>
    <p:sldId id="342" r:id="rId8"/>
    <p:sldId id="343" r:id="rId9"/>
    <p:sldId id="346" r:id="rId10"/>
    <p:sldId id="349" r:id="rId11"/>
    <p:sldId id="354" r:id="rId12"/>
    <p:sldId id="355" r:id="rId13"/>
    <p:sldId id="377" r:id="rId14"/>
    <p:sldId id="379" r:id="rId15"/>
    <p:sldId id="384" r:id="rId16"/>
    <p:sldId id="386" r:id="rId17"/>
    <p:sldId id="358" r:id="rId18"/>
    <p:sldId id="359" r:id="rId19"/>
    <p:sldId id="360" r:id="rId20"/>
    <p:sldId id="387" r:id="rId21"/>
    <p:sldId id="362" r:id="rId22"/>
    <p:sldId id="363" r:id="rId23"/>
    <p:sldId id="376" r:id="rId24"/>
    <p:sldId id="267" r:id="rId25"/>
    <p:sldId id="406" r:id="rId26"/>
    <p:sldId id="436" r:id="rId27"/>
    <p:sldId id="407" r:id="rId28"/>
    <p:sldId id="408" r:id="rId29"/>
    <p:sldId id="429" r:id="rId30"/>
    <p:sldId id="409" r:id="rId31"/>
    <p:sldId id="423" r:id="rId32"/>
    <p:sldId id="426" r:id="rId33"/>
    <p:sldId id="425" r:id="rId34"/>
    <p:sldId id="427" r:id="rId35"/>
    <p:sldId id="410" r:id="rId36"/>
    <p:sldId id="433" r:id="rId37"/>
    <p:sldId id="431" r:id="rId38"/>
    <p:sldId id="432" r:id="rId39"/>
    <p:sldId id="412" r:id="rId40"/>
    <p:sldId id="434" r:id="rId41"/>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33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50" d="100"/>
          <a:sy n="50" d="100"/>
        </p:scale>
        <p:origin x="-1262"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F172F02-D087-435B-BF50-4EA758E63DB4}" type="datetimeFigureOut">
              <a:rPr lang="es-CL" smtClean="0"/>
              <a:pPr/>
              <a:t>25-09-2015</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9668EC9C-F7D6-41C3-85B1-CE99D127C5E6}"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72F02-D087-435B-BF50-4EA758E63DB4}" type="datetimeFigureOut">
              <a:rPr lang="es-CL" smtClean="0"/>
              <a:pPr/>
              <a:t>25-09-2015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8EC9C-F7D6-41C3-85B1-CE99D127C5E6}"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wikipedia.org/wiki/Chile"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es.wikipedia.org/wiki/Ministerio_de_Salud_de_Chile" TargetMode="External"/><Relationship Id="rId4" Type="http://schemas.openxmlformats.org/officeDocument/2006/relationships/hyperlink" Target="https://es.wikipedia.org/wiki/Subsecretar%C3%ADa_de_Estado_de_Chil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eb.minsal.cl/SERVICIOS_DE_SALU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b.minsal.cl/SERVICIOS_DE_SALU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eb.minsal.cl/SERVICIOS_DE_SALU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88640"/>
            <a:ext cx="8496944" cy="5400600"/>
          </a:xfrm>
        </p:spPr>
        <p:txBody>
          <a:bodyPr>
            <a:normAutofit/>
          </a:bodyPr>
          <a:lstStyle/>
          <a:p>
            <a:r>
              <a:rPr lang="es-ES_tradnl" sz="2800" b="1" dirty="0" smtClean="0">
                <a:solidFill>
                  <a:srgbClr val="002060"/>
                </a:solidFill>
              </a:rPr>
              <a:t>INSTITUTO </a:t>
            </a:r>
            <a:r>
              <a:rPr lang="es-ES_tradnl" sz="2800" b="1" dirty="0">
                <a:solidFill>
                  <a:srgbClr val="002060"/>
                </a:solidFill>
              </a:rPr>
              <a:t>PROFESIONAL VALLE </a:t>
            </a:r>
            <a:r>
              <a:rPr lang="es-ES_tradnl" sz="2800" b="1" dirty="0" smtClean="0">
                <a:solidFill>
                  <a:srgbClr val="002060"/>
                </a:solidFill>
              </a:rPr>
              <a:t>CENTRAL</a:t>
            </a:r>
            <a:r>
              <a:rPr lang="es-ES_tradnl" sz="2000" b="1" dirty="0" smtClean="0"/>
              <a:t/>
            </a:r>
            <a:br>
              <a:rPr lang="es-ES_tradnl" sz="2000" b="1" dirty="0" smtClean="0"/>
            </a:br>
            <a:r>
              <a:rPr lang="es-ES_tradnl" sz="2000" b="1" dirty="0" smtClean="0"/>
              <a:t/>
            </a:r>
            <a:br>
              <a:rPr lang="es-ES_tradnl" sz="2000" b="1" dirty="0" smtClean="0"/>
            </a:br>
            <a:r>
              <a:rPr lang="es-ES_tradnl" sz="2000" b="1" dirty="0" smtClean="0"/>
              <a:t/>
            </a:r>
            <a:br>
              <a:rPr lang="es-ES_tradnl" sz="2000" b="1" dirty="0" smtClean="0"/>
            </a:br>
            <a:r>
              <a:rPr lang="es-ES_tradnl" sz="2000" b="1" dirty="0" smtClean="0"/>
              <a:t/>
            </a:r>
            <a:br>
              <a:rPr lang="es-ES_tradnl" sz="2000" b="1" dirty="0" smtClean="0"/>
            </a:br>
            <a:r>
              <a:rPr lang="es-CL" sz="2000" dirty="0"/>
              <a:t/>
            </a:r>
            <a:br>
              <a:rPr lang="es-CL" sz="2000" dirty="0"/>
            </a:br>
            <a:r>
              <a:rPr lang="es-CL" sz="3100" dirty="0"/>
              <a:t/>
            </a:r>
            <a:br>
              <a:rPr lang="es-CL" sz="3100" dirty="0"/>
            </a:br>
            <a:endParaRPr lang="es-CL" sz="3100" dirty="0"/>
          </a:p>
        </p:txBody>
      </p:sp>
      <p:sp>
        <p:nvSpPr>
          <p:cNvPr id="3" name="2 Subtítulo"/>
          <p:cNvSpPr>
            <a:spLocks noGrp="1"/>
          </p:cNvSpPr>
          <p:nvPr>
            <p:ph type="subTitle" idx="1"/>
          </p:nvPr>
        </p:nvSpPr>
        <p:spPr>
          <a:xfrm>
            <a:off x="323528" y="2420888"/>
            <a:ext cx="8424936" cy="2808312"/>
          </a:xfrm>
        </p:spPr>
        <p:txBody>
          <a:bodyPr>
            <a:normAutofit/>
          </a:bodyPr>
          <a:lstStyle/>
          <a:p>
            <a:r>
              <a:rPr lang="es-CL" sz="4000" b="1" u="sng" dirty="0" smtClean="0">
                <a:solidFill>
                  <a:srgbClr val="7030A0"/>
                </a:solidFill>
              </a:rPr>
              <a:t>UNIDAD I: AUTORIDAD SANITARIA Y GARANTIAS DE SALUD </a:t>
            </a:r>
            <a:endParaRPr lang="es-CL" sz="4000" b="1" u="sng" dirty="0" smtClean="0">
              <a:solidFill>
                <a:srgbClr val="7030A0"/>
              </a:solidFill>
            </a:endParaRPr>
          </a:p>
          <a:p>
            <a:pPr algn="just"/>
            <a:endParaRPr lang="es-CL" sz="2400" dirty="0">
              <a:solidFill>
                <a:schemeClr val="tx1"/>
              </a:solidFill>
            </a:endParaRPr>
          </a:p>
        </p:txBody>
      </p:sp>
    </p:spTree>
  </p:cSld>
  <p:clrMapOvr>
    <a:masterClrMapping/>
  </p:clrMapOvr>
  <p:transition advTm="8284"/>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6185" y="348650"/>
            <a:ext cx="5067815" cy="1325563"/>
          </a:xfrm>
        </p:spPr>
        <p:txBody>
          <a:bodyPr>
            <a:normAutofit fontScale="90000"/>
          </a:bodyPr>
          <a:lstStyle/>
          <a:p>
            <a:pPr algn="ctr" fontAlgn="base"/>
            <a:r>
              <a:rPr lang="es-CL" sz="3600" b="1" dirty="0">
                <a:solidFill>
                  <a:srgbClr val="7030A0"/>
                </a:solidFill>
              </a:rPr>
              <a:t>Dra. Angélica Verdugo Sobral</a:t>
            </a:r>
            <a:br>
              <a:rPr lang="es-CL" sz="3600" b="1" dirty="0">
                <a:solidFill>
                  <a:srgbClr val="7030A0"/>
                </a:solidFill>
              </a:rPr>
            </a:br>
            <a:r>
              <a:rPr lang="es-CL" sz="3600" b="1" dirty="0">
                <a:solidFill>
                  <a:srgbClr val="7030A0"/>
                </a:solidFill>
              </a:rPr>
              <a:t>Subsecretaria de Redes Asistenciales.</a:t>
            </a:r>
            <a:r>
              <a:rPr lang="es-CL" dirty="0"/>
              <a:t/>
            </a:r>
            <a:br>
              <a:rPr lang="es-CL" dirty="0"/>
            </a:br>
            <a:endParaRPr lang="es-CL" dirty="0"/>
          </a:p>
        </p:txBody>
      </p:sp>
      <p:pic>
        <p:nvPicPr>
          <p:cNvPr id="1026" name="Picture 2" descr="http://web.minsal.cl/sites/default/files/subse_redes.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1844824"/>
            <a:ext cx="2952327" cy="460238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CuadroTexto 3"/>
          <p:cNvSpPr txBox="1"/>
          <p:nvPr/>
        </p:nvSpPr>
        <p:spPr>
          <a:xfrm>
            <a:off x="395536" y="1844824"/>
            <a:ext cx="4392827" cy="4093428"/>
          </a:xfrm>
          <a:prstGeom prst="rect">
            <a:avLst/>
          </a:prstGeom>
          <a:noFill/>
        </p:spPr>
        <p:txBody>
          <a:bodyPr wrap="square" rtlCol="0">
            <a:spAutoFit/>
          </a:bodyPr>
          <a:lstStyle/>
          <a:p>
            <a:pPr algn="just"/>
            <a:r>
              <a:rPr lang="es-CL" sz="2000" b="1" dirty="0">
                <a:solidFill>
                  <a:srgbClr val="002060"/>
                </a:solidFill>
              </a:rPr>
              <a:t>La Subsecretaría de Redes Asistenciales de </a:t>
            </a:r>
            <a:r>
              <a:rPr lang="es-CL" sz="2000" b="1" dirty="0">
                <a:hlinkClick r:id="rId3" tooltip="Chile"/>
              </a:rPr>
              <a:t>Chile</a:t>
            </a:r>
            <a:r>
              <a:rPr lang="es-CL" sz="2000" dirty="0"/>
              <a:t> es una de las </a:t>
            </a:r>
            <a:r>
              <a:rPr lang="es-CL" sz="2000" dirty="0">
                <a:hlinkClick r:id="rId4" tooltip="Subsecretaría de Estado de Chile"/>
              </a:rPr>
              <a:t>subsecretarías de Estado</a:t>
            </a:r>
            <a:r>
              <a:rPr lang="es-CL" sz="2000" dirty="0"/>
              <a:t> dependiente del </a:t>
            </a:r>
            <a:r>
              <a:rPr lang="es-CL" sz="2000" dirty="0">
                <a:hlinkClick r:id="rId5" tooltip="Ministerio de Salud de Chile"/>
              </a:rPr>
              <a:t>Ministerio de Salud</a:t>
            </a:r>
            <a:r>
              <a:rPr lang="es-CL" sz="2000" dirty="0"/>
              <a:t>. Fue creada en 2005 y su misión es la de regular y supervisar el funcionamiento de las redes de salud a través del diseño de políticas, normas, planes y programas para su coordinación y articulación, que permitan satisfacer las necesidades de salud de la población usuaria, en el marco de los objetivos sanitarios, con calidad y satisfacción usuaria</a:t>
            </a:r>
            <a:r>
              <a:rPr lang="es-CL" sz="2000" dirty="0" smtClean="0"/>
              <a:t>.</a:t>
            </a:r>
            <a:endParaRPr lang="es-CL" sz="2000" dirty="0"/>
          </a:p>
        </p:txBody>
      </p:sp>
    </p:spTree>
    <p:extLst>
      <p:ext uri="{BB962C8B-B14F-4D97-AF65-F5344CB8AC3E}">
        <p14:creationId xmlns:p14="http://schemas.microsoft.com/office/powerpoint/2010/main" xmlns="" val="289269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L" b="1" dirty="0" smtClean="0">
                <a:solidFill>
                  <a:srgbClr val="7030A0"/>
                </a:solidFill>
              </a:rPr>
              <a:t>División de Gestión de Redes Asistenciales</a:t>
            </a:r>
            <a:r>
              <a:rPr lang="es-CL" b="1" dirty="0" smtClean="0"/>
              <a:t/>
            </a:r>
            <a:br>
              <a:rPr lang="es-CL" b="1" dirty="0" smtClean="0"/>
            </a:br>
            <a:endParaRPr lang="es-CL" dirty="0"/>
          </a:p>
        </p:txBody>
      </p:sp>
      <p:sp>
        <p:nvSpPr>
          <p:cNvPr id="3" name="Marcador de contenido 2"/>
          <p:cNvSpPr>
            <a:spLocks noGrp="1"/>
          </p:cNvSpPr>
          <p:nvPr>
            <p:ph idx="1"/>
          </p:nvPr>
        </p:nvSpPr>
        <p:spPr/>
        <p:txBody>
          <a:bodyPr>
            <a:normAutofit fontScale="70000" lnSpcReduction="20000"/>
          </a:bodyPr>
          <a:lstStyle/>
          <a:p>
            <a:pPr algn="just" fontAlgn="base"/>
            <a:r>
              <a:rPr lang="es-CL" dirty="0" smtClean="0"/>
              <a:t>Misión </a:t>
            </a:r>
            <a:r>
              <a:rPr lang="es-CL" dirty="0"/>
              <a:t>DIGERA</a:t>
            </a:r>
          </a:p>
          <a:p>
            <a:pPr marL="0" indent="0" algn="just" fontAlgn="base">
              <a:buNone/>
            </a:pPr>
            <a:r>
              <a:rPr lang="es-CL" dirty="0"/>
              <a:t>Gestionar el desarrollo y funcionamiento armónico, coordinado e integrado de las redes públicas de salud y sus establecimientos hospitalarios, mediante la optimización de sus procesos y recursos asignados, con el propósito de satisfacer las demandas de salud, garantizar la continuidad y oportunidad en la atención, generando impacto sanitario en la población usuaria</a:t>
            </a:r>
            <a:r>
              <a:rPr lang="es-CL" dirty="0" smtClean="0"/>
              <a:t>.</a:t>
            </a:r>
          </a:p>
          <a:p>
            <a:pPr marL="0" indent="0" algn="just" fontAlgn="base">
              <a:buNone/>
            </a:pPr>
            <a:endParaRPr lang="es-CL" dirty="0"/>
          </a:p>
          <a:p>
            <a:pPr algn="just" fontAlgn="base"/>
            <a:r>
              <a:rPr lang="es-CL" dirty="0"/>
              <a:t>Visión DIGERA</a:t>
            </a:r>
          </a:p>
          <a:p>
            <a:pPr marL="0" indent="0" algn="just" fontAlgn="base">
              <a:buNone/>
            </a:pPr>
            <a:r>
              <a:rPr lang="es-CL" dirty="0"/>
              <a:t>Ser referentes en la gestión de redes de salud del país, a través de una organización moderna, eficiente y adaptable a los cambios, con un enfoque integral en la resolución de los principales problemas de salud de la población, considerando como centro al usuario.</a:t>
            </a:r>
          </a:p>
          <a:p>
            <a:endParaRPr lang="es-CL" dirty="0"/>
          </a:p>
        </p:txBody>
      </p:sp>
    </p:spTree>
    <p:extLst>
      <p:ext uri="{BB962C8B-B14F-4D97-AF65-F5344CB8AC3E}">
        <p14:creationId xmlns:p14="http://schemas.microsoft.com/office/powerpoint/2010/main" xmlns="" val="2865335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L" sz="4000" b="1" dirty="0" smtClean="0">
                <a:solidFill>
                  <a:srgbClr val="7030A0"/>
                </a:solidFill>
              </a:rPr>
              <a:t>Los departamentos que conforman esta división son:</a:t>
            </a:r>
            <a:r>
              <a:rPr lang="es-CL" dirty="0" smtClean="0"/>
              <a:t/>
            </a:r>
            <a:br>
              <a:rPr lang="es-CL" dirty="0" smtClean="0"/>
            </a:br>
            <a:endParaRPr lang="es-CL" dirty="0"/>
          </a:p>
        </p:txBody>
      </p:sp>
      <p:sp>
        <p:nvSpPr>
          <p:cNvPr id="3" name="Marcador de contenido 2"/>
          <p:cNvSpPr>
            <a:spLocks noGrp="1"/>
          </p:cNvSpPr>
          <p:nvPr>
            <p:ph idx="1"/>
          </p:nvPr>
        </p:nvSpPr>
        <p:spPr/>
        <p:txBody>
          <a:bodyPr>
            <a:normAutofit fontScale="92500" lnSpcReduction="20000"/>
          </a:bodyPr>
          <a:lstStyle/>
          <a:p>
            <a:pPr marL="0" indent="0" algn="just" fontAlgn="base">
              <a:buNone/>
            </a:pPr>
            <a:endParaRPr lang="es-CL" dirty="0" smtClean="0"/>
          </a:p>
          <a:p>
            <a:pPr marL="0" indent="0" algn="just" fontAlgn="base">
              <a:buNone/>
            </a:pPr>
            <a:r>
              <a:rPr lang="es-CL" dirty="0" smtClean="0"/>
              <a:t>-</a:t>
            </a:r>
            <a:r>
              <a:rPr lang="es-CL" dirty="0"/>
              <a:t> Departamento de Gestión de Procesos Clínicos </a:t>
            </a:r>
            <a:r>
              <a:rPr lang="es-CL" dirty="0" smtClean="0"/>
              <a:t>Asistenciales.</a:t>
            </a:r>
          </a:p>
          <a:p>
            <a:pPr marL="0" indent="0" algn="just" fontAlgn="base">
              <a:buNone/>
            </a:pPr>
            <a:r>
              <a:rPr lang="es-CL" dirty="0"/>
              <a:t/>
            </a:r>
            <a:br>
              <a:rPr lang="es-CL" dirty="0"/>
            </a:br>
            <a:r>
              <a:rPr lang="es-CL" dirty="0" smtClean="0"/>
              <a:t>- Departamento </a:t>
            </a:r>
            <a:r>
              <a:rPr lang="es-CL" dirty="0"/>
              <a:t>de Gestión de Servicios de </a:t>
            </a:r>
            <a:r>
              <a:rPr lang="es-CL" dirty="0" smtClean="0"/>
              <a:t>Salud.</a:t>
            </a:r>
          </a:p>
          <a:p>
            <a:pPr marL="0" indent="0" algn="just" fontAlgn="base">
              <a:buNone/>
            </a:pPr>
            <a:r>
              <a:rPr lang="es-CL" dirty="0"/>
              <a:t/>
            </a:r>
            <a:br>
              <a:rPr lang="es-CL" dirty="0"/>
            </a:br>
            <a:r>
              <a:rPr lang="es-CL" dirty="0"/>
              <a:t>- Departamento de Gestión de Trasplantes de Órganos y </a:t>
            </a:r>
            <a:r>
              <a:rPr lang="es-CL" dirty="0" smtClean="0"/>
              <a:t>Tejidos.</a:t>
            </a:r>
          </a:p>
          <a:p>
            <a:pPr marL="0" indent="0" algn="just" fontAlgn="base">
              <a:buNone/>
            </a:pPr>
            <a:r>
              <a:rPr lang="es-CL" dirty="0"/>
              <a:t/>
            </a:r>
            <a:br>
              <a:rPr lang="es-CL" dirty="0"/>
            </a:br>
            <a:r>
              <a:rPr lang="es-CL" dirty="0"/>
              <a:t>- Departamento de Gestión Centralizada de </a:t>
            </a:r>
            <a:r>
              <a:rPr lang="es-CL" dirty="0" smtClean="0"/>
              <a:t>Camas.</a:t>
            </a:r>
            <a:endParaRPr lang="es-CL" dirty="0"/>
          </a:p>
          <a:p>
            <a:endParaRPr lang="es-CL" dirty="0"/>
          </a:p>
        </p:txBody>
      </p:sp>
    </p:spTree>
    <p:extLst>
      <p:ext uri="{BB962C8B-B14F-4D97-AF65-F5344CB8AC3E}">
        <p14:creationId xmlns:p14="http://schemas.microsoft.com/office/powerpoint/2010/main" xmlns="" val="3382514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solidFill>
                  <a:srgbClr val="7030A0"/>
                </a:solidFill>
                <a:latin typeface="Calibri" pitchFamily="34" charset="0"/>
              </a:rPr>
              <a:t>División de Gestión </a:t>
            </a:r>
            <a:r>
              <a:rPr lang="es-CL" b="1" dirty="0" smtClean="0">
                <a:solidFill>
                  <a:srgbClr val="7030A0"/>
                </a:solidFill>
                <a:latin typeface="Calibri" pitchFamily="34" charset="0"/>
              </a:rPr>
              <a:t>de Redes Asistenciales</a:t>
            </a:r>
            <a:endParaRPr lang="es-CL" dirty="0">
              <a:solidFill>
                <a:srgbClr val="7030A0"/>
              </a:solidFill>
              <a:latin typeface="Calibri" pitchFamily="34" charset="0"/>
            </a:endParaRPr>
          </a:p>
        </p:txBody>
      </p:sp>
      <p:sp>
        <p:nvSpPr>
          <p:cNvPr id="3" name="2 Marcador de contenido"/>
          <p:cNvSpPr>
            <a:spLocks noGrp="1"/>
          </p:cNvSpPr>
          <p:nvPr>
            <p:ph idx="1"/>
          </p:nvPr>
        </p:nvSpPr>
        <p:spPr/>
        <p:txBody>
          <a:bodyPr>
            <a:normAutofit fontScale="92500" lnSpcReduction="10000"/>
          </a:bodyPr>
          <a:lstStyle/>
          <a:p>
            <a:pPr>
              <a:lnSpc>
                <a:spcPct val="90000"/>
              </a:lnSpc>
            </a:pPr>
            <a:r>
              <a:rPr lang="es-CL" sz="2400" dirty="0" smtClean="0">
                <a:latin typeface="Calibri" pitchFamily="34" charset="0"/>
              </a:rPr>
              <a:t>Se modifica estructura y funciones de los Servicios de Salud con el fin de:</a:t>
            </a:r>
          </a:p>
          <a:p>
            <a:pPr>
              <a:lnSpc>
                <a:spcPct val="90000"/>
              </a:lnSpc>
              <a:buFontTx/>
              <a:buNone/>
            </a:pPr>
            <a:r>
              <a:rPr lang="es-CL" sz="2400" dirty="0" smtClean="0">
                <a:latin typeface="Calibri" pitchFamily="34" charset="0"/>
              </a:rPr>
              <a:t>      -  Mejorar eficiencia en uso de los recursos, </a:t>
            </a:r>
          </a:p>
          <a:p>
            <a:pPr>
              <a:lnSpc>
                <a:spcPct val="90000"/>
              </a:lnSpc>
              <a:buFontTx/>
              <a:buNone/>
            </a:pPr>
            <a:r>
              <a:rPr lang="es-CL" sz="2400" dirty="0" smtClean="0">
                <a:latin typeface="Calibri" pitchFamily="34" charset="0"/>
              </a:rPr>
              <a:t>    -  Permitir toma de decisiones a nivel local, </a:t>
            </a:r>
          </a:p>
          <a:p>
            <a:pPr>
              <a:lnSpc>
                <a:spcPct val="90000"/>
              </a:lnSpc>
              <a:buFontTx/>
              <a:buNone/>
            </a:pPr>
            <a:r>
              <a:rPr lang="es-CL" sz="2400" dirty="0" smtClean="0">
                <a:latin typeface="Calibri" pitchFamily="34" charset="0"/>
              </a:rPr>
              <a:t>    -  Garantizar participación, </a:t>
            </a:r>
          </a:p>
          <a:p>
            <a:pPr>
              <a:lnSpc>
                <a:spcPct val="90000"/>
              </a:lnSpc>
              <a:buFontTx/>
              <a:buNone/>
            </a:pPr>
            <a:r>
              <a:rPr lang="es-CL" sz="2400" dirty="0" smtClean="0">
                <a:latin typeface="Calibri" pitchFamily="34" charset="0"/>
              </a:rPr>
              <a:t>    -  Efectiva y eficiente articulación de la Red Asistencial para   referencia  de  pacientes entre diferentes niveles de </a:t>
            </a:r>
            <a:r>
              <a:rPr lang="es-CL" sz="2400" dirty="0" smtClean="0">
                <a:latin typeface="Calibri" pitchFamily="34" charset="0"/>
              </a:rPr>
              <a:t>complejidad</a:t>
            </a:r>
          </a:p>
          <a:p>
            <a:pPr>
              <a:lnSpc>
                <a:spcPct val="90000"/>
              </a:lnSpc>
              <a:buFontTx/>
              <a:buNone/>
            </a:pPr>
            <a:endParaRPr lang="es-CL" sz="2400" dirty="0" smtClean="0">
              <a:latin typeface="Calibri" pitchFamily="34" charset="0"/>
            </a:endParaRPr>
          </a:p>
          <a:p>
            <a:pPr>
              <a:lnSpc>
                <a:spcPct val="90000"/>
              </a:lnSpc>
            </a:pPr>
            <a:r>
              <a:rPr lang="es-CL" sz="2400" dirty="0" smtClean="0">
                <a:latin typeface="Calibri" pitchFamily="34" charset="0"/>
              </a:rPr>
              <a:t>Define:</a:t>
            </a:r>
          </a:p>
          <a:p>
            <a:pPr lvl="1">
              <a:lnSpc>
                <a:spcPct val="90000"/>
              </a:lnSpc>
              <a:buFontTx/>
              <a:buNone/>
            </a:pPr>
            <a:r>
              <a:rPr lang="es-CL" sz="2400" dirty="0" smtClean="0">
                <a:latin typeface="Calibri" pitchFamily="34" charset="0"/>
              </a:rPr>
              <a:t>2.1  Red Asistencial</a:t>
            </a:r>
          </a:p>
          <a:p>
            <a:pPr lvl="1">
              <a:lnSpc>
                <a:spcPct val="90000"/>
              </a:lnSpc>
              <a:buFontTx/>
              <a:buNone/>
            </a:pPr>
            <a:r>
              <a:rPr lang="es-CL" sz="2400" dirty="0" smtClean="0">
                <a:latin typeface="Calibri" pitchFamily="34" charset="0"/>
              </a:rPr>
              <a:t>2.2 Rol del Director de Servicio</a:t>
            </a:r>
          </a:p>
          <a:p>
            <a:pPr lvl="1">
              <a:lnSpc>
                <a:spcPct val="90000"/>
              </a:lnSpc>
              <a:buFontTx/>
              <a:buNone/>
            </a:pPr>
            <a:r>
              <a:rPr lang="es-CL" sz="2400" dirty="0" smtClean="0">
                <a:latin typeface="Calibri" pitchFamily="34" charset="0"/>
              </a:rPr>
              <a:t>2.3 Establecimientos </a:t>
            </a:r>
            <a:r>
              <a:rPr lang="es-CL" sz="2400" dirty="0" err="1" smtClean="0">
                <a:latin typeface="Calibri" pitchFamily="34" charset="0"/>
              </a:rPr>
              <a:t>Autogestionados</a:t>
            </a:r>
            <a:r>
              <a:rPr lang="es-CL" sz="2400" dirty="0" smtClean="0">
                <a:latin typeface="Calibri" pitchFamily="34" charset="0"/>
              </a:rPr>
              <a:t> en Red</a:t>
            </a:r>
          </a:p>
          <a:p>
            <a:pPr lvl="1">
              <a:lnSpc>
                <a:spcPct val="90000"/>
              </a:lnSpc>
              <a:buFontTx/>
              <a:buNone/>
            </a:pPr>
            <a:r>
              <a:rPr lang="es-CL" sz="2400" dirty="0" smtClean="0">
                <a:latin typeface="Calibri" pitchFamily="34" charset="0"/>
              </a:rPr>
              <a:t>2.4 Establecimientos de menor complejidad</a:t>
            </a:r>
          </a:p>
          <a:p>
            <a:endParaRPr lang="es-C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solidFill>
                  <a:srgbClr val="7030A0"/>
                </a:solidFill>
                <a:latin typeface="Calibri" pitchFamily="34" charset="0"/>
              </a:rPr>
              <a:t>OBJETIVOS DEL GESTOR DE REDES</a:t>
            </a:r>
            <a:endParaRPr lang="es-CL" dirty="0">
              <a:solidFill>
                <a:srgbClr val="7030A0"/>
              </a:solidFill>
              <a:latin typeface="Calibri" pitchFamily="34" charset="0"/>
            </a:endParaRPr>
          </a:p>
        </p:txBody>
      </p:sp>
      <p:sp>
        <p:nvSpPr>
          <p:cNvPr id="3" name="2 Marcador de contenido"/>
          <p:cNvSpPr>
            <a:spLocks noGrp="1"/>
          </p:cNvSpPr>
          <p:nvPr>
            <p:ph idx="1"/>
          </p:nvPr>
        </p:nvSpPr>
        <p:spPr/>
        <p:txBody>
          <a:bodyPr>
            <a:normAutofit/>
          </a:bodyPr>
          <a:lstStyle/>
          <a:p>
            <a:pPr>
              <a:spcBef>
                <a:spcPct val="35000"/>
              </a:spcBef>
              <a:spcAft>
                <a:spcPct val="35000"/>
              </a:spcAft>
            </a:pPr>
            <a:r>
              <a:rPr lang="es-MX" dirty="0" smtClean="0">
                <a:latin typeface="Calibri" pitchFamily="34" charset="0"/>
              </a:rPr>
              <a:t>Garantizar el acceso, la oportunidad y </a:t>
            </a:r>
          </a:p>
          <a:p>
            <a:pPr>
              <a:spcBef>
                <a:spcPct val="35000"/>
              </a:spcBef>
              <a:spcAft>
                <a:spcPct val="35000"/>
              </a:spcAft>
              <a:buFontTx/>
              <a:buNone/>
            </a:pPr>
            <a:r>
              <a:rPr lang="es-MX" dirty="0" smtClean="0">
                <a:latin typeface="Calibri" pitchFamily="34" charset="0"/>
              </a:rPr>
              <a:t>	la calidad de las prestaciones de salud</a:t>
            </a:r>
          </a:p>
          <a:p>
            <a:pPr>
              <a:spcBef>
                <a:spcPct val="35000"/>
              </a:spcBef>
              <a:spcAft>
                <a:spcPct val="35000"/>
              </a:spcAft>
            </a:pPr>
            <a:r>
              <a:rPr lang="es-MX" dirty="0" smtClean="0">
                <a:latin typeface="Calibri" pitchFamily="34" charset="0"/>
              </a:rPr>
              <a:t>Verificar la protección financiera</a:t>
            </a:r>
          </a:p>
          <a:p>
            <a:pPr>
              <a:spcBef>
                <a:spcPct val="35000"/>
              </a:spcBef>
              <a:spcAft>
                <a:spcPct val="35000"/>
              </a:spcAft>
            </a:pPr>
            <a:r>
              <a:rPr lang="es-MX" dirty="0" smtClean="0">
                <a:latin typeface="Calibri" pitchFamily="34" charset="0"/>
              </a:rPr>
              <a:t>Apoyar la eficiencia de la gestión</a:t>
            </a:r>
          </a:p>
          <a:p>
            <a:pPr>
              <a:spcBef>
                <a:spcPct val="35000"/>
              </a:spcBef>
              <a:spcAft>
                <a:spcPct val="35000"/>
              </a:spcAft>
            </a:pPr>
            <a:r>
              <a:rPr lang="es-MX" dirty="0" smtClean="0">
                <a:latin typeface="Calibri" pitchFamily="34" charset="0"/>
              </a:rPr>
              <a:t>Obtener el reconocimiento de la población</a:t>
            </a:r>
            <a:endParaRPr lang="es-ES" dirty="0" smtClean="0">
              <a:latin typeface="Calibri" pitchFamily="34" charset="0"/>
            </a:endParaRPr>
          </a:p>
          <a:p>
            <a:endParaRPr lang="es-C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smtClean="0">
                <a:solidFill>
                  <a:srgbClr val="7030A0"/>
                </a:solidFill>
              </a:rPr>
              <a:t>SERVICIO DE SALUD</a:t>
            </a:r>
            <a:endParaRPr lang="es-CL" b="1" dirty="0">
              <a:solidFill>
                <a:srgbClr val="7030A0"/>
              </a:solidFill>
            </a:endParaRPr>
          </a:p>
        </p:txBody>
      </p:sp>
      <p:sp>
        <p:nvSpPr>
          <p:cNvPr id="3" name="2 Marcador de contenido"/>
          <p:cNvSpPr>
            <a:spLocks noGrp="1"/>
          </p:cNvSpPr>
          <p:nvPr>
            <p:ph idx="1"/>
          </p:nvPr>
        </p:nvSpPr>
        <p:spPr/>
        <p:txBody>
          <a:bodyPr>
            <a:normAutofit fontScale="85000" lnSpcReduction="20000"/>
          </a:bodyPr>
          <a:lstStyle/>
          <a:p>
            <a:pPr marL="0" indent="0" algn="just" fontAlgn="base">
              <a:buNone/>
            </a:pPr>
            <a:r>
              <a:rPr lang="es-CL" dirty="0" smtClean="0"/>
              <a:t>De acuerdo a las disposiciones establecidas en la ley 19.937 sobre Autoridad Sanitaria y en el Reglamento de los Servicios de Salud (decreto 140 de 2004), éstos tienen las siguientes funciones, de acuerdo con las normas y políticas dictadas por el Ministerio de Salud:</a:t>
            </a:r>
          </a:p>
          <a:p>
            <a:pPr marL="0" indent="0" algn="just" fontAlgn="base">
              <a:buNone/>
            </a:pPr>
            <a:endParaRPr lang="es-CL" b="1" dirty="0" smtClean="0">
              <a:solidFill>
                <a:srgbClr val="002060"/>
              </a:solidFill>
            </a:endParaRPr>
          </a:p>
          <a:p>
            <a:pPr marL="0" indent="0" algn="just" fontAlgn="base">
              <a:buNone/>
            </a:pPr>
            <a:r>
              <a:rPr lang="es-CL" b="1" dirty="0" smtClean="0">
                <a:solidFill>
                  <a:srgbClr val="002060"/>
                </a:solidFill>
              </a:rPr>
              <a:t>A los Servicios de Salud les corresponderá </a:t>
            </a:r>
            <a:r>
              <a:rPr lang="es-CL" dirty="0" smtClean="0">
                <a:sym typeface="Wingdings" panose="05000000000000000000" pitchFamily="2" charset="2"/>
              </a:rPr>
              <a:t> </a:t>
            </a:r>
            <a:r>
              <a:rPr lang="es-CL" dirty="0" smtClean="0"/>
              <a:t>la articulación, gestión y desarrollo de la red asistencial correspondiente, para la ejecución de las acciones integradas de fomento, protección y recuperación de la salud, como también la rehabilitación y cuidados paliativos de las personas enfermas.</a:t>
            </a:r>
          </a:p>
          <a:p>
            <a:endParaRPr lang="es-CL" dirty="0" smtClean="0"/>
          </a:p>
          <a:p>
            <a:endParaRPr lang="es-C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832648"/>
          </a:xfrm>
        </p:spPr>
        <p:txBody>
          <a:bodyPr>
            <a:normAutofit fontScale="77500" lnSpcReduction="20000"/>
          </a:bodyPr>
          <a:lstStyle/>
          <a:p>
            <a:pPr marL="0" indent="0" algn="just" fontAlgn="base">
              <a:buNone/>
            </a:pPr>
            <a:r>
              <a:rPr lang="es-CL" b="1" dirty="0" smtClean="0">
                <a:solidFill>
                  <a:srgbClr val="002060"/>
                </a:solidFill>
              </a:rPr>
              <a:t>En lo que se refiere a su funcionamiento, </a:t>
            </a:r>
            <a:r>
              <a:rPr lang="es-CL" dirty="0" smtClean="0">
                <a:sym typeface="Wingdings" panose="05000000000000000000" pitchFamily="2" charset="2"/>
              </a:rPr>
              <a:t> </a:t>
            </a:r>
            <a:r>
              <a:rPr lang="es-CL" dirty="0" smtClean="0"/>
              <a:t>se someterán a la supervigilancia del Ministerio de Salud y deberán cumplir con las políticas, normas, planes y programas que éste apruebe.</a:t>
            </a:r>
          </a:p>
          <a:p>
            <a:pPr marL="0" indent="0" algn="just" fontAlgn="base">
              <a:buNone/>
            </a:pPr>
            <a:endParaRPr lang="es-CL" dirty="0" smtClean="0"/>
          </a:p>
          <a:p>
            <a:pPr marL="0" indent="0" algn="just" fontAlgn="base">
              <a:buNone/>
            </a:pPr>
            <a:r>
              <a:rPr lang="es-CL" b="1" dirty="0" smtClean="0">
                <a:solidFill>
                  <a:srgbClr val="002060"/>
                </a:solidFill>
              </a:rPr>
              <a:t>Los Servicios son </a:t>
            </a:r>
            <a:r>
              <a:rPr lang="es-CL" b="1" dirty="0" smtClean="0">
                <a:solidFill>
                  <a:srgbClr val="002060"/>
                </a:solidFill>
                <a:sym typeface="Wingdings" panose="05000000000000000000" pitchFamily="2" charset="2"/>
              </a:rPr>
              <a:t> </a:t>
            </a:r>
            <a:r>
              <a:rPr lang="es-CL" dirty="0" smtClean="0"/>
              <a:t>organismos estatales funcionalmente descentralizados y están dotados de personalidad jurídica y patrimonio propio para el cumplimiento de sus fines. Sus sedes y territorios serán establecidos por decreto supremo del Ministerio de Salud, por orden del Presidente.</a:t>
            </a:r>
          </a:p>
          <a:p>
            <a:pPr marL="0" lvl="0" indent="0" algn="just" fontAlgn="base">
              <a:buNone/>
            </a:pPr>
            <a:r>
              <a:rPr lang="es-CL" altLang="es-CL" dirty="0" smtClean="0"/>
              <a:t>Los Servicios son los continuadores legales del ex Servicio Nacional de Salud y del ex Servicio Médico Nacional de </a:t>
            </a:r>
            <a:r>
              <a:rPr lang="es-CL" altLang="es-CL" b="1" dirty="0" smtClean="0">
                <a:hlinkClick r:id="rId2" tooltip="Click to Continue &gt; by WA"/>
              </a:rPr>
              <a:t>EMPLEADOS  </a:t>
            </a:r>
            <a:r>
              <a:rPr lang="es-CL" altLang="es-CL" sz="800" b="1" dirty="0" smtClean="0"/>
              <a:t> </a:t>
            </a:r>
            <a:r>
              <a:rPr lang="es-CL" altLang="es-CL" b="1" dirty="0" smtClean="0"/>
              <a:t>      </a:t>
            </a:r>
            <a:r>
              <a:rPr lang="es-CL" altLang="es-CL" dirty="0" smtClean="0"/>
              <a:t>, dentro de sus respectivos territorios y tienen los mismos derechos y obligaciones que correspondían a esas instituciones, para los efectos de cumplir las funciones que les competen.</a:t>
            </a:r>
          </a:p>
          <a:p>
            <a:endParaRPr lang="es-C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4779" y="836711"/>
            <a:ext cx="8441677" cy="5506423"/>
          </a:xfrm>
        </p:spPr>
        <p:txBody>
          <a:bodyPr>
            <a:normAutofit fontScale="85000" lnSpcReduction="20000"/>
          </a:bodyPr>
          <a:lstStyle/>
          <a:p>
            <a:pPr marL="0" lvl="0" indent="0" algn="just" eaLnBrk="0" fontAlgn="base" hangingPunct="0">
              <a:lnSpc>
                <a:spcPct val="100000"/>
              </a:lnSpc>
              <a:spcBef>
                <a:spcPct val="0"/>
              </a:spcBef>
              <a:spcAft>
                <a:spcPct val="0"/>
              </a:spcAft>
              <a:buNone/>
            </a:pPr>
            <a:endParaRPr kumimoji="0" lang="es-CL" altLang="es-CL" sz="3600" b="1" i="0" strike="noStrike" cap="none" normalizeH="0" baseline="0" dirty="0" smtClean="0">
              <a:ln>
                <a:noFill/>
              </a:ln>
              <a:solidFill>
                <a:srgbClr val="002060"/>
              </a:solidFill>
              <a:effectLst/>
            </a:endParaRPr>
          </a:p>
          <a:p>
            <a:pPr marL="0" lvl="0" indent="0" algn="just" eaLnBrk="0" fontAlgn="base" hangingPunct="0">
              <a:lnSpc>
                <a:spcPct val="100000"/>
              </a:lnSpc>
              <a:spcBef>
                <a:spcPct val="0"/>
              </a:spcBef>
              <a:spcAft>
                <a:spcPct val="0"/>
              </a:spcAft>
              <a:buNone/>
            </a:pPr>
            <a:r>
              <a:rPr kumimoji="0" lang="es-CL" altLang="es-CL" sz="3600" b="1" i="0" strike="noStrike" cap="none" normalizeH="0" baseline="0" dirty="0" smtClean="0">
                <a:ln>
                  <a:noFill/>
                </a:ln>
                <a:solidFill>
                  <a:srgbClr val="002060"/>
                </a:solidFill>
                <a:effectLst/>
              </a:rPr>
              <a:t>La Red Asistencial de cada Servicio de Salud estará constituida por </a:t>
            </a:r>
            <a:r>
              <a:rPr kumimoji="0" lang="es-CL" altLang="es-CL" sz="3600" b="1" i="0" strike="noStrike" cap="none" normalizeH="0" baseline="0" dirty="0" smtClean="0">
                <a:ln>
                  <a:noFill/>
                </a:ln>
                <a:solidFill>
                  <a:srgbClr val="002060"/>
                </a:solidFill>
                <a:effectLst/>
                <a:sym typeface="Wingdings" panose="05000000000000000000" pitchFamily="2" charset="2"/>
              </a:rPr>
              <a:t> </a:t>
            </a:r>
            <a:endParaRPr kumimoji="0" lang="es-CL" altLang="es-CL" sz="3600" b="1" i="0" strike="noStrike" cap="none" normalizeH="0" baseline="0" dirty="0" smtClean="0">
              <a:ln>
                <a:noFill/>
              </a:ln>
              <a:solidFill>
                <a:srgbClr val="002060"/>
              </a:solidFill>
              <a:effectLst/>
              <a:sym typeface="Wingdings" panose="05000000000000000000" pitchFamily="2" charset="2"/>
            </a:endParaRPr>
          </a:p>
          <a:p>
            <a:pPr marL="0" lvl="0" indent="0" algn="just" eaLnBrk="0" fontAlgn="base" hangingPunct="0">
              <a:lnSpc>
                <a:spcPct val="100000"/>
              </a:lnSpc>
              <a:spcBef>
                <a:spcPct val="0"/>
              </a:spcBef>
              <a:spcAft>
                <a:spcPct val="0"/>
              </a:spcAft>
              <a:buNone/>
            </a:pPr>
            <a:endParaRPr kumimoji="0" lang="es-CL" altLang="es-CL" sz="3600" b="1" i="0" strike="noStrike" cap="none" normalizeH="0" baseline="0" dirty="0" smtClean="0">
              <a:ln>
                <a:noFill/>
              </a:ln>
              <a:solidFill>
                <a:srgbClr val="002060"/>
              </a:solidFill>
              <a:effectLst/>
              <a:sym typeface="Wingdings" panose="05000000000000000000" pitchFamily="2" charset="2"/>
            </a:endParaRPr>
          </a:p>
          <a:p>
            <a:pPr marL="0" lvl="0" indent="0" algn="just" eaLnBrk="0" fontAlgn="base" hangingPunct="0">
              <a:lnSpc>
                <a:spcPct val="100000"/>
              </a:lnSpc>
              <a:spcBef>
                <a:spcPct val="0"/>
              </a:spcBef>
              <a:spcAft>
                <a:spcPct val="0"/>
              </a:spcAft>
              <a:buNone/>
            </a:pPr>
            <a:r>
              <a:rPr kumimoji="0" lang="es-CL" altLang="es-CL" sz="3600" b="0" i="0" strike="noStrike" cap="none" normalizeH="0" baseline="0" dirty="0" smtClean="0">
                <a:ln>
                  <a:noFill/>
                </a:ln>
                <a:effectLst/>
              </a:rPr>
              <a:t>el </a:t>
            </a:r>
            <a:r>
              <a:rPr kumimoji="0" lang="es-CL" altLang="es-CL" sz="3600" b="0" i="0" strike="noStrike" cap="none" normalizeH="0" baseline="0" dirty="0" smtClean="0">
                <a:ln>
                  <a:noFill/>
                </a:ln>
                <a:effectLst/>
              </a:rPr>
              <a:t>conjunto de establecimientos asistenciales públicos que forman parte del Servicio, los establecimientos municipales de atención primaria de salud de su territorio y los demás establecimientos públicos o privados que mantengan convenios con el Servicio de Salud respectivo para ejecutar acciones de salud, los cuales deberán colaborar y complementarse entre sí para resolver de manera efectiva las necesidades de salud de la población.</a:t>
            </a:r>
          </a:p>
          <a:p>
            <a:pPr marL="0" lvl="0" indent="0" algn="just" eaLnBrk="0" fontAlgn="base" hangingPunct="0">
              <a:lnSpc>
                <a:spcPct val="100000"/>
              </a:lnSpc>
              <a:spcBef>
                <a:spcPct val="0"/>
              </a:spcBef>
              <a:spcAft>
                <a:spcPct val="0"/>
              </a:spcAft>
              <a:buNone/>
            </a:pPr>
            <a:endParaRPr kumimoji="0" lang="es-CL" altLang="es-CL" b="0" i="0" strike="noStrike" cap="none" normalizeH="0" baseline="0" dirty="0" smtClean="0">
              <a:ln>
                <a:noFill/>
              </a:ln>
              <a:effectLst/>
            </a:endParaRPr>
          </a:p>
          <a:p>
            <a:pPr marL="0" lvl="0" indent="0" algn="just" eaLnBrk="0" fontAlgn="base" hangingPunct="0">
              <a:lnSpc>
                <a:spcPct val="100000"/>
              </a:lnSpc>
              <a:spcBef>
                <a:spcPct val="0"/>
              </a:spcBef>
              <a:spcAft>
                <a:spcPct val="0"/>
              </a:spcAft>
              <a:buNone/>
            </a:pPr>
            <a:endParaRPr kumimoji="0" lang="es-CL" altLang="es-CL" b="0" i="0" strike="noStrike" cap="none" normalizeH="0" baseline="0" dirty="0" smtClean="0">
              <a:ln>
                <a:noFill/>
              </a:ln>
              <a:effectLst/>
            </a:endParaRPr>
          </a:p>
          <a:p>
            <a:pPr marL="0" lvl="0" indent="0" algn="just" eaLnBrk="0" fontAlgn="base" hangingPunct="0">
              <a:lnSpc>
                <a:spcPct val="100000"/>
              </a:lnSpc>
              <a:spcBef>
                <a:spcPct val="0"/>
              </a:spcBef>
              <a:spcAft>
                <a:spcPct val="0"/>
              </a:spcAft>
              <a:buNone/>
            </a:pPr>
            <a:endParaRPr kumimoji="0" lang="es-CL" altLang="es-CL" b="1" i="0" strike="noStrike" cap="none" normalizeH="0" baseline="0" dirty="0" smtClean="0">
              <a:ln>
                <a:noFill/>
              </a:ln>
              <a:effectLst/>
            </a:endParaRPr>
          </a:p>
          <a:p>
            <a:endParaRPr lang="es-CL" dirty="0"/>
          </a:p>
        </p:txBody>
      </p:sp>
      <p:pic>
        <p:nvPicPr>
          <p:cNvPr id="6146" name="Picture 2" descr="http://cdncache-a.akamaihd.net/items/it/img/arrow-10x10.png">
            <a:hlinkClick r:id="rId2" tooltip="Click to Continue &gt; by WA"/>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23813"/>
            <a:ext cx="71438" cy="95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5717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543697"/>
            <a:ext cx="7886700" cy="5633266"/>
          </a:xfrm>
        </p:spPr>
        <p:txBody>
          <a:bodyPr>
            <a:normAutofit fontScale="85000" lnSpcReduction="20000"/>
          </a:bodyPr>
          <a:lstStyle/>
          <a:p>
            <a:pPr marL="0" indent="0" algn="just" fontAlgn="base">
              <a:buNone/>
            </a:pPr>
            <a:r>
              <a:rPr lang="es-CL" b="1" dirty="0" smtClean="0">
                <a:solidFill>
                  <a:srgbClr val="002060"/>
                </a:solidFill>
              </a:rPr>
              <a:t>La Red Asistencial de cada Servicio de Salud deberá </a:t>
            </a:r>
            <a:r>
              <a:rPr lang="es-CL" b="1" dirty="0" smtClean="0">
                <a:solidFill>
                  <a:srgbClr val="002060"/>
                </a:solidFill>
                <a:sym typeface="Wingdings" panose="05000000000000000000" pitchFamily="2" charset="2"/>
              </a:rPr>
              <a:t> </a:t>
            </a:r>
            <a:r>
              <a:rPr lang="es-CL" dirty="0" smtClean="0"/>
              <a:t>colaborar y complementarse con la de los otros Servicios, y con otras instituciones públicas o privadas que correspondan, a fin de resolver adecuadamente las necesidades de salud de la población.</a:t>
            </a:r>
          </a:p>
          <a:p>
            <a:pPr marL="0" indent="0" algn="just" fontAlgn="base">
              <a:buNone/>
            </a:pPr>
            <a:endParaRPr lang="es-CL" dirty="0" smtClean="0"/>
          </a:p>
          <a:p>
            <a:pPr marL="0" indent="0" algn="just" fontAlgn="base">
              <a:buNone/>
            </a:pPr>
            <a:r>
              <a:rPr lang="es-CL" b="1" dirty="0" smtClean="0">
                <a:solidFill>
                  <a:srgbClr val="002060"/>
                </a:solidFill>
              </a:rPr>
              <a:t>La Red de cada Servicio de Salud se organizará</a:t>
            </a:r>
            <a:r>
              <a:rPr lang="es-CL" b="1" dirty="0" smtClean="0">
                <a:solidFill>
                  <a:srgbClr val="002060"/>
                </a:solidFill>
                <a:sym typeface="Wingdings" panose="05000000000000000000" pitchFamily="2" charset="2"/>
              </a:rPr>
              <a:t> </a:t>
            </a:r>
            <a:r>
              <a:rPr lang="es-CL" b="1" dirty="0" smtClean="0">
                <a:solidFill>
                  <a:srgbClr val="002060"/>
                </a:solidFill>
              </a:rPr>
              <a:t> </a:t>
            </a:r>
            <a:r>
              <a:rPr lang="es-CL" dirty="0" smtClean="0"/>
              <a:t>con un primer nivel de atención primaria, compuesto por establecimientos que ejercerán funciones asistenciales en un determinado territorio con población a cargo y otros niveles de mayor complejidad que sólo recibirán derivaciones desde el primer nivel de atención conforme a las normas técnicas que dicte al efecto el Ministerio de Salud, salvo en los casos de urgencia y otros que señalen la ley y los reglamentos.</a:t>
            </a:r>
          </a:p>
          <a:p>
            <a:pPr marL="0" lvl="0" indent="0" algn="just" eaLnBrk="0" fontAlgn="base" hangingPunct="0">
              <a:lnSpc>
                <a:spcPct val="100000"/>
              </a:lnSpc>
              <a:spcBef>
                <a:spcPct val="0"/>
              </a:spcBef>
              <a:spcAft>
                <a:spcPct val="0"/>
              </a:spcAft>
              <a:buNone/>
            </a:pPr>
            <a:endParaRPr kumimoji="0" lang="es-CL" altLang="es-CL" b="0" i="0" strike="noStrike" cap="none" normalizeH="0" baseline="0" dirty="0" smtClean="0">
              <a:ln>
                <a:noFill/>
              </a:ln>
              <a:effectLst/>
            </a:endParaRPr>
          </a:p>
          <a:p>
            <a:endParaRPr lang="es-CL" dirty="0"/>
          </a:p>
        </p:txBody>
      </p:sp>
    </p:spTree>
    <p:extLst>
      <p:ext uri="{BB962C8B-B14F-4D97-AF65-F5344CB8AC3E}">
        <p14:creationId xmlns:p14="http://schemas.microsoft.com/office/powerpoint/2010/main" xmlns="" val="2631902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dncache-a.akamaihd.net/items/it/img/arrow-10x10.png">
            <a:hlinkClick r:id="rId2" tooltip="Click to Continue &gt; by WA"/>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V="1">
            <a:off x="7877175" y="-250506"/>
            <a:ext cx="71438" cy="45719"/>
          </a:xfrm>
          <a:prstGeom prst="rect">
            <a:avLst/>
          </a:prstGeom>
          <a:noFill/>
          <a:extLst>
            <a:ext uri="{909E8E84-426E-40DD-AFC4-6F175D3DCCD1}">
              <a14:hiddenFill xmlns:a14="http://schemas.microsoft.com/office/drawing/2010/main" xmlns="">
                <a:solidFill>
                  <a:srgbClr val="FFFFFF"/>
                </a:solidFill>
              </a14:hiddenFill>
            </a:ext>
          </a:extLst>
        </p:spPr>
      </p:pic>
      <p:pic>
        <p:nvPicPr>
          <p:cNvPr id="7174" name="Picture 6" descr="http://cdncache-a.akamaihd.net/items/it/img/arrow-10x10.png">
            <a:hlinkClick r:id="rId2" tooltip="Click to Continue &gt; by WA"/>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77175" y="-204788"/>
            <a:ext cx="71438" cy="952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ttp://cdncache-a.akamaihd.net/items/it/img/arrow-10x10.png">
            <a:hlinkClick r:id="rId2" tooltip="Click to Continue &gt; by WA"/>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91475" y="-52388"/>
            <a:ext cx="71438" cy="95250"/>
          </a:xfrm>
          <a:prstGeom prst="rect">
            <a:avLst/>
          </a:prstGeom>
          <a:noFill/>
          <a:extLst>
            <a:ext uri="{909E8E84-426E-40DD-AFC4-6F175D3DCCD1}">
              <a14:hiddenFill xmlns:a14="http://schemas.microsoft.com/office/drawing/2010/main" xmlns="">
                <a:solidFill>
                  <a:srgbClr val="FFFFFF"/>
                </a:solidFill>
              </a14:hiddenFill>
            </a:ext>
          </a:extLst>
        </p:spPr>
      </p:pic>
      <p:pic>
        <p:nvPicPr>
          <p:cNvPr id="7178" name="Picture 10" descr="http://cdncache-a.akamaihd.net/items/it/img/arrow-10x10.png">
            <a:hlinkClick r:id="rId2" tooltip="Click to Continue &gt; by WA"/>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5775" y="100012"/>
            <a:ext cx="71438" cy="9525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ángulo 13"/>
          <p:cNvSpPr/>
          <p:nvPr/>
        </p:nvSpPr>
        <p:spPr>
          <a:xfrm>
            <a:off x="539552" y="548680"/>
            <a:ext cx="7920880" cy="6001643"/>
          </a:xfrm>
          <a:prstGeom prst="rect">
            <a:avLst/>
          </a:prstGeom>
        </p:spPr>
        <p:txBody>
          <a:bodyPr wrap="square">
            <a:spAutoFit/>
          </a:bodyPr>
          <a:lstStyle/>
          <a:p>
            <a:pPr algn="just"/>
            <a:r>
              <a:rPr lang="es-CL" sz="2400" dirty="0" smtClean="0"/>
              <a:t>En aquellas regiones que tengan más de un Servicio existirá un Consejo de Coordinación de Redes Regionales integrado por los Directores de los respectivos Servicios, que será presidido DIRECTAMENTE por el Subsecretario de Redes Asistenciales o por quien éste designe. Su funcionamiento se regirá por las normas e instrucciones que éste imparta al respecto. </a:t>
            </a:r>
          </a:p>
          <a:p>
            <a:pPr algn="just"/>
            <a:endParaRPr lang="es-CL" sz="2400" dirty="0"/>
          </a:p>
          <a:p>
            <a:pPr algn="just"/>
            <a:r>
              <a:rPr lang="es-CL" sz="2400" b="1" dirty="0" smtClean="0">
                <a:solidFill>
                  <a:srgbClr val="002060"/>
                </a:solidFill>
              </a:rPr>
              <a:t>Su función será </a:t>
            </a:r>
            <a:r>
              <a:rPr lang="es-CL" sz="2400" b="1" dirty="0" smtClean="0">
                <a:solidFill>
                  <a:srgbClr val="002060"/>
                </a:solidFill>
                <a:sym typeface="Wingdings" panose="05000000000000000000" pitchFamily="2" charset="2"/>
              </a:rPr>
              <a:t> </a:t>
            </a:r>
            <a:r>
              <a:rPr lang="es-CL" sz="2400" dirty="0" smtClean="0"/>
              <a:t>diseñar, proponer y evaluar mecanismos de coordinación e integración técnica y administrativa de la Red Asistencial regional en lo referido al desarrollo de los diferentes niveles de complejidad de los establecimientos integrantes de la Red, así como de los sistemas de comunicación, referencia, derivación y </a:t>
            </a:r>
            <a:r>
              <a:rPr lang="es-CL" sz="2400" dirty="0" err="1" smtClean="0"/>
              <a:t>contraderivación</a:t>
            </a:r>
            <a:r>
              <a:rPr lang="es-CL" sz="2400" dirty="0" smtClean="0"/>
              <a:t> de pacientes y las demás materias que sean necesarias para la adecuada atención de la población y el mejor uso de los recursos.</a:t>
            </a:r>
            <a:endParaRPr lang="es-CL" sz="2400" dirty="0"/>
          </a:p>
        </p:txBody>
      </p:sp>
    </p:spTree>
    <p:extLst>
      <p:ext uri="{BB962C8B-B14F-4D97-AF65-F5344CB8AC3E}">
        <p14:creationId xmlns:p14="http://schemas.microsoft.com/office/powerpoint/2010/main" xmlns="" val="32952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187624" y="260648"/>
            <a:ext cx="6552728" cy="584775"/>
          </a:xfrm>
          <a:prstGeom prst="rect">
            <a:avLst/>
          </a:prstGeom>
          <a:noFill/>
        </p:spPr>
        <p:txBody>
          <a:bodyPr wrap="square" rtlCol="0">
            <a:spAutoFit/>
          </a:bodyPr>
          <a:lstStyle/>
          <a:p>
            <a:pPr algn="ctr"/>
            <a:r>
              <a:rPr lang="es-CL" sz="3200" b="1" dirty="0" smtClean="0"/>
              <a:t>I</a:t>
            </a:r>
            <a:r>
              <a:rPr lang="es-CL" sz="3200" b="1" dirty="0" smtClean="0">
                <a:solidFill>
                  <a:srgbClr val="7030A0"/>
                </a:solidFill>
              </a:rPr>
              <a:t>.- Bases del Sistema de Salud</a:t>
            </a:r>
            <a:endParaRPr lang="es-CL" sz="3200" b="1" dirty="0">
              <a:solidFill>
                <a:srgbClr val="7030A0"/>
              </a:solidFill>
            </a:endParaRPr>
          </a:p>
        </p:txBody>
      </p:sp>
      <p:sp>
        <p:nvSpPr>
          <p:cNvPr id="7" name="6 CuadroTexto"/>
          <p:cNvSpPr txBox="1"/>
          <p:nvPr/>
        </p:nvSpPr>
        <p:spPr>
          <a:xfrm>
            <a:off x="1763688" y="836712"/>
            <a:ext cx="5616624" cy="830997"/>
          </a:xfrm>
          <a:prstGeom prst="rect">
            <a:avLst/>
          </a:prstGeom>
          <a:noFill/>
        </p:spPr>
        <p:txBody>
          <a:bodyPr wrap="square" rtlCol="0">
            <a:spAutoFit/>
          </a:bodyPr>
          <a:lstStyle/>
          <a:p>
            <a:pPr algn="ctr"/>
            <a:r>
              <a:rPr lang="es-CL" sz="2400" b="1" dirty="0" smtClean="0"/>
              <a:t>Constitución Política de la República</a:t>
            </a:r>
          </a:p>
          <a:p>
            <a:pPr algn="ctr"/>
            <a:r>
              <a:rPr lang="es-CL" sz="2400" dirty="0" smtClean="0"/>
              <a:t>Art. 19 n° 9</a:t>
            </a:r>
            <a:endParaRPr lang="es-CL" sz="2400" dirty="0"/>
          </a:p>
        </p:txBody>
      </p:sp>
      <p:pic>
        <p:nvPicPr>
          <p:cNvPr id="18434" name="Picture 2" descr="http://www.ieschile.cl/wp-content/uploads/2015/04/Constituci%C3%B3n-Pol%C3%ADtica-de-la-Republica-de-Chile..png"/>
          <p:cNvPicPr>
            <a:picLocks noChangeAspect="1" noChangeArrowheads="1"/>
          </p:cNvPicPr>
          <p:nvPr/>
        </p:nvPicPr>
        <p:blipFill>
          <a:blip r:embed="rId2" cstate="print"/>
          <a:srcRect/>
          <a:stretch>
            <a:fillRect/>
          </a:stretch>
        </p:blipFill>
        <p:spPr bwMode="auto">
          <a:xfrm>
            <a:off x="1619672" y="1988840"/>
            <a:ext cx="6048672" cy="453650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143000"/>
          </a:xfrm>
        </p:spPr>
        <p:txBody>
          <a:bodyPr>
            <a:normAutofit fontScale="90000"/>
          </a:bodyPr>
          <a:lstStyle/>
          <a:p>
            <a:r>
              <a:rPr lang="es-ES_tradnl" b="1" dirty="0" smtClean="0">
                <a:solidFill>
                  <a:srgbClr val="7030A0"/>
                </a:solidFill>
                <a:latin typeface="Calibri" pitchFamily="34" charset="0"/>
              </a:rPr>
              <a:t>¿QUIÉNES CONSTITUYEN LA RED DE SALUD?</a:t>
            </a:r>
            <a:r>
              <a:rPr lang="es-CL" b="1" dirty="0" smtClean="0">
                <a:solidFill>
                  <a:srgbClr val="FF3300"/>
                </a:solidFill>
                <a:latin typeface="Comic Sans MS" pitchFamily="66" charset="0"/>
              </a:rPr>
              <a:t/>
            </a:r>
            <a:br>
              <a:rPr lang="es-CL" b="1" dirty="0" smtClean="0">
                <a:solidFill>
                  <a:srgbClr val="FF3300"/>
                </a:solidFill>
                <a:latin typeface="Comic Sans MS" pitchFamily="66" charset="0"/>
              </a:rPr>
            </a:br>
            <a:endParaRPr lang="es-CL" dirty="0"/>
          </a:p>
        </p:txBody>
      </p:sp>
      <p:sp>
        <p:nvSpPr>
          <p:cNvPr id="3" name="2 Marcador de contenido"/>
          <p:cNvSpPr>
            <a:spLocks noGrp="1"/>
          </p:cNvSpPr>
          <p:nvPr>
            <p:ph idx="1"/>
          </p:nvPr>
        </p:nvSpPr>
        <p:spPr/>
        <p:txBody>
          <a:bodyPr>
            <a:normAutofit fontScale="85000" lnSpcReduction="10000"/>
          </a:bodyPr>
          <a:lstStyle/>
          <a:p>
            <a:pPr algn="just">
              <a:lnSpc>
                <a:spcPct val="90000"/>
              </a:lnSpc>
              <a:buFontTx/>
              <a:buNone/>
            </a:pPr>
            <a:r>
              <a:rPr lang="es-ES_tradnl" dirty="0" smtClean="0">
                <a:latin typeface="Comic Sans MS" pitchFamily="66" charset="0"/>
                <a:cs typeface="Times New Roman" pitchFamily="18" charset="0"/>
              </a:rPr>
              <a:t>Los establecimientos asistenciales que forman</a:t>
            </a:r>
          </a:p>
          <a:p>
            <a:pPr algn="just">
              <a:lnSpc>
                <a:spcPct val="90000"/>
              </a:lnSpc>
              <a:buFontTx/>
              <a:buNone/>
            </a:pPr>
            <a:r>
              <a:rPr lang="es-ES_tradnl" dirty="0" smtClean="0">
                <a:latin typeface="Comic Sans MS" pitchFamily="66" charset="0"/>
                <a:cs typeface="Times New Roman" pitchFamily="18" charset="0"/>
              </a:rPr>
              <a:t>parte del Servicio de Salud, establecimientos</a:t>
            </a:r>
          </a:p>
          <a:p>
            <a:pPr algn="just">
              <a:lnSpc>
                <a:spcPct val="90000"/>
              </a:lnSpc>
              <a:buFontTx/>
              <a:buNone/>
            </a:pPr>
            <a:r>
              <a:rPr lang="es-ES_tradnl" dirty="0" smtClean="0">
                <a:latin typeface="Comic Sans MS" pitchFamily="66" charset="0"/>
                <a:cs typeface="Times New Roman" pitchFamily="18" charset="0"/>
              </a:rPr>
              <a:t>municipales de APS de su territorio y los demás</a:t>
            </a:r>
          </a:p>
          <a:p>
            <a:pPr algn="just">
              <a:lnSpc>
                <a:spcPct val="90000"/>
              </a:lnSpc>
              <a:buFontTx/>
              <a:buNone/>
            </a:pPr>
            <a:r>
              <a:rPr lang="es-ES_tradnl" dirty="0" smtClean="0">
                <a:latin typeface="Comic Sans MS" pitchFamily="66" charset="0"/>
                <a:cs typeface="Times New Roman" pitchFamily="18" charset="0"/>
              </a:rPr>
              <a:t>establecimientos públicos o privados que</a:t>
            </a:r>
          </a:p>
          <a:p>
            <a:pPr algn="just">
              <a:lnSpc>
                <a:spcPct val="90000"/>
              </a:lnSpc>
              <a:buFontTx/>
              <a:buNone/>
            </a:pPr>
            <a:r>
              <a:rPr lang="es-ES_tradnl" dirty="0" smtClean="0">
                <a:latin typeface="Comic Sans MS" pitchFamily="66" charset="0"/>
                <a:cs typeface="Times New Roman" pitchFamily="18" charset="0"/>
              </a:rPr>
              <a:t>suscriban convenio, y que: </a:t>
            </a:r>
          </a:p>
          <a:p>
            <a:pPr algn="just">
              <a:lnSpc>
                <a:spcPct val="90000"/>
              </a:lnSpc>
              <a:buFontTx/>
              <a:buNone/>
            </a:pPr>
            <a:endParaRPr lang="es-CL" dirty="0" smtClean="0">
              <a:latin typeface="Comic Sans MS" pitchFamily="66" charset="0"/>
            </a:endParaRPr>
          </a:p>
          <a:p>
            <a:pPr algn="just">
              <a:lnSpc>
                <a:spcPct val="90000"/>
              </a:lnSpc>
            </a:pPr>
            <a:r>
              <a:rPr lang="es-CL" dirty="0" smtClean="0">
                <a:latin typeface="Comic Sans MS" pitchFamily="66" charset="0"/>
              </a:rPr>
              <a:t>Colaboran, se complementan y se coordinan</a:t>
            </a:r>
          </a:p>
          <a:p>
            <a:pPr algn="just">
              <a:lnSpc>
                <a:spcPct val="90000"/>
              </a:lnSpc>
            </a:pPr>
            <a:r>
              <a:rPr lang="es-CL" dirty="0" smtClean="0">
                <a:latin typeface="Comic Sans MS" pitchFamily="66" charset="0"/>
              </a:rPr>
              <a:t>Se relacionan sin dependencia</a:t>
            </a:r>
          </a:p>
          <a:p>
            <a:pPr algn="just">
              <a:lnSpc>
                <a:spcPct val="90000"/>
              </a:lnSpc>
            </a:pPr>
            <a:r>
              <a:rPr lang="es-CL" dirty="0" smtClean="0">
                <a:latin typeface="Comic Sans MS" pitchFamily="66" charset="0"/>
              </a:rPr>
              <a:t>Resuelven las necesidades de salud de la población</a:t>
            </a:r>
            <a:endParaRPr lang="es-ES" dirty="0" smtClean="0">
              <a:latin typeface="Comic Sans MS" pitchFamily="66" charset="0"/>
            </a:endParaRPr>
          </a:p>
          <a:p>
            <a:endParaRPr lang="es-C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436605"/>
            <a:ext cx="7886700" cy="5740358"/>
          </a:xfrm>
        </p:spPr>
        <p:txBody>
          <a:bodyPr>
            <a:normAutofit fontScale="92500" lnSpcReduction="10000"/>
          </a:bodyPr>
          <a:lstStyle/>
          <a:p>
            <a:r>
              <a:rPr lang="es-CL" sz="3200" b="1" dirty="0">
                <a:solidFill>
                  <a:srgbClr val="002060"/>
                </a:solidFill>
              </a:rPr>
              <a:t>La Atención Primaria de Salud representa </a:t>
            </a:r>
            <a:r>
              <a:rPr lang="es-CL" sz="3200" b="1" dirty="0" smtClean="0">
                <a:solidFill>
                  <a:srgbClr val="002060"/>
                </a:solidFill>
                <a:sym typeface="Wingdings" panose="05000000000000000000" pitchFamily="2" charset="2"/>
              </a:rPr>
              <a:t> </a:t>
            </a:r>
            <a:r>
              <a:rPr lang="es-CL" sz="3200" dirty="0" smtClean="0"/>
              <a:t>el </a:t>
            </a:r>
            <a:r>
              <a:rPr lang="es-CL" sz="3200" dirty="0"/>
              <a:t>primer nivel de contacto de los individuos, la familia y la comunidad con el sistema público de </a:t>
            </a:r>
            <a:r>
              <a:rPr lang="es-CL" sz="3200" dirty="0" smtClean="0"/>
              <a:t>salud</a:t>
            </a:r>
            <a:r>
              <a:rPr lang="es-CL" sz="3200" dirty="0"/>
              <a:t>, brindando una atención ambulatoria, a través de</a:t>
            </a:r>
            <a:r>
              <a:rPr lang="es-CL" sz="3200" dirty="0" smtClean="0"/>
              <a:t>:</a:t>
            </a:r>
          </a:p>
          <a:p>
            <a:pPr marL="0" indent="0">
              <a:buNone/>
            </a:pPr>
            <a:endParaRPr lang="es-CL" sz="3200" dirty="0"/>
          </a:p>
          <a:p>
            <a:pPr marL="0" indent="0">
              <a:buNone/>
            </a:pPr>
            <a:r>
              <a:rPr lang="es-CL" sz="3200" dirty="0" smtClean="0"/>
              <a:t>• </a:t>
            </a:r>
            <a:r>
              <a:rPr lang="es-CL" sz="3200" dirty="0"/>
              <a:t>Centros de Salud (CES),</a:t>
            </a:r>
            <a:r>
              <a:rPr lang="es-CL" sz="3200" dirty="0" smtClean="0"/>
              <a:t/>
            </a:r>
            <a:br>
              <a:rPr lang="es-CL" sz="3200" dirty="0" smtClean="0"/>
            </a:br>
            <a:r>
              <a:rPr lang="es-CL" sz="3200" dirty="0"/>
              <a:t>• Centros de Salud Familiar (CESFAM),</a:t>
            </a:r>
            <a:r>
              <a:rPr lang="es-CL" sz="3200" dirty="0" smtClean="0"/>
              <a:t/>
            </a:r>
            <a:br>
              <a:rPr lang="es-CL" sz="3200" dirty="0" smtClean="0"/>
            </a:br>
            <a:r>
              <a:rPr lang="es-CL" sz="3200" dirty="0"/>
              <a:t>• Centros Comunitarios de Salud Familiar (CECOSF),</a:t>
            </a:r>
            <a:r>
              <a:rPr lang="es-CL" sz="3200" dirty="0" smtClean="0"/>
              <a:t/>
            </a:r>
            <a:br>
              <a:rPr lang="es-CL" sz="3200" dirty="0" smtClean="0"/>
            </a:br>
            <a:r>
              <a:rPr lang="es-CL" sz="3200" dirty="0"/>
              <a:t>• Postas Salud Rurales (PSR),</a:t>
            </a:r>
            <a:r>
              <a:rPr lang="es-CL" sz="3200" dirty="0" smtClean="0"/>
              <a:t/>
            </a:r>
            <a:br>
              <a:rPr lang="es-CL" sz="3200" dirty="0" smtClean="0"/>
            </a:br>
            <a:r>
              <a:rPr lang="es-CL" sz="3200" dirty="0"/>
              <a:t>• SAPU (Servicio de Atención Primaria de Urgencia).</a:t>
            </a:r>
          </a:p>
        </p:txBody>
      </p:sp>
    </p:spTree>
    <p:extLst>
      <p:ext uri="{BB962C8B-B14F-4D97-AF65-F5344CB8AC3E}">
        <p14:creationId xmlns:p14="http://schemas.microsoft.com/office/powerpoint/2010/main" xmlns="" val="177868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741405"/>
            <a:ext cx="7886700" cy="5435558"/>
          </a:xfrm>
        </p:spPr>
        <p:txBody>
          <a:bodyPr>
            <a:normAutofit fontScale="77500" lnSpcReduction="20000"/>
          </a:bodyPr>
          <a:lstStyle/>
          <a:p>
            <a:pPr algn="just"/>
            <a:r>
              <a:rPr lang="es-CL" b="1" dirty="0">
                <a:solidFill>
                  <a:srgbClr val="002060"/>
                </a:solidFill>
              </a:rPr>
              <a:t>Estos centros de salud son administrados en su totalidad </a:t>
            </a:r>
            <a:r>
              <a:rPr lang="es-CL" b="1" dirty="0" smtClean="0">
                <a:solidFill>
                  <a:srgbClr val="002060"/>
                </a:solidFill>
              </a:rPr>
              <a:t>por</a:t>
            </a:r>
            <a:r>
              <a:rPr lang="es-CL" b="1" dirty="0" smtClean="0">
                <a:solidFill>
                  <a:srgbClr val="002060"/>
                </a:solidFill>
                <a:sym typeface="Wingdings" panose="05000000000000000000" pitchFamily="2" charset="2"/>
              </a:rPr>
              <a:t> </a:t>
            </a:r>
            <a:r>
              <a:rPr lang="es-CL" b="1" dirty="0" smtClean="0">
                <a:solidFill>
                  <a:srgbClr val="002060"/>
                </a:solidFill>
              </a:rPr>
              <a:t> </a:t>
            </a:r>
            <a:r>
              <a:rPr lang="es-CL" dirty="0"/>
              <a:t>las municipalidades, existiendo sólo un establecimiento, CESFAM Cristo Vive, que tiene la condición de establecimiento delegado</a:t>
            </a:r>
            <a:r>
              <a:rPr lang="es-CL" dirty="0" smtClean="0"/>
              <a:t>.</a:t>
            </a:r>
          </a:p>
          <a:p>
            <a:pPr marL="0" indent="0" algn="just">
              <a:buNone/>
            </a:pPr>
            <a:endParaRPr lang="es-CL" dirty="0"/>
          </a:p>
          <a:p>
            <a:pPr algn="just"/>
            <a:r>
              <a:rPr lang="es-CL" b="1" dirty="0">
                <a:solidFill>
                  <a:srgbClr val="002060"/>
                </a:solidFill>
              </a:rPr>
              <a:t>El objetivo de la Atención Primaria es </a:t>
            </a:r>
            <a:r>
              <a:rPr lang="es-CL" b="1" dirty="0" smtClean="0">
                <a:solidFill>
                  <a:srgbClr val="002060"/>
                </a:solidFill>
                <a:sym typeface="Wingdings" panose="05000000000000000000" pitchFamily="2" charset="2"/>
              </a:rPr>
              <a:t> </a:t>
            </a:r>
            <a:r>
              <a:rPr lang="es-CL" dirty="0" smtClean="0"/>
              <a:t>otorgar </a:t>
            </a:r>
            <a:r>
              <a:rPr lang="es-CL" dirty="0"/>
              <a:t>una atención equitativa y de calidad, centrada en las personas y sus familias, enfocada en lo preventivo y promocional, es decir, anticipándose a la enfermedad, bajo el Modelo de Salud Integral con Enfoque Familiar y Comunitario, (link a archivo modelo de salud familiar) que es un modelo de atención centrado en las personas, su familias y la comunidad, con un equipo de salud de cabecera que brinda atención continua a lo largo de todo el ciclo vital. Para lograr este propósito se pretende transformar todos los CES en CESFAM para el año 2010.</a:t>
            </a:r>
          </a:p>
          <a:p>
            <a:endParaRPr lang="es-CL" dirty="0"/>
          </a:p>
        </p:txBody>
      </p:sp>
    </p:spTree>
    <p:extLst>
      <p:ext uri="{BB962C8B-B14F-4D97-AF65-F5344CB8AC3E}">
        <p14:creationId xmlns:p14="http://schemas.microsoft.com/office/powerpoint/2010/main" xmlns="" val="229029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just">
              <a:buNone/>
            </a:pPr>
            <a:endParaRPr lang="es-CL" dirty="0"/>
          </a:p>
          <a:p>
            <a:pPr marL="0" indent="0">
              <a:buNone/>
            </a:pPr>
            <a:endParaRPr lang="es-CL" dirty="0"/>
          </a:p>
          <a:p>
            <a:pPr marL="0" indent="0">
              <a:buNone/>
            </a:pPr>
            <a:endParaRPr lang="es-CL" dirty="0"/>
          </a:p>
        </p:txBody>
      </p:sp>
      <p:sp>
        <p:nvSpPr>
          <p:cNvPr id="4" name="3 CuadroTexto"/>
          <p:cNvSpPr txBox="1"/>
          <p:nvPr/>
        </p:nvSpPr>
        <p:spPr>
          <a:xfrm>
            <a:off x="251520" y="1772816"/>
            <a:ext cx="8496944" cy="4635115"/>
          </a:xfrm>
          <a:prstGeom prst="rect">
            <a:avLst/>
          </a:prstGeom>
          <a:noFill/>
        </p:spPr>
        <p:txBody>
          <a:bodyPr wrap="square" rtlCol="0">
            <a:spAutoFit/>
          </a:bodyPr>
          <a:lstStyle/>
          <a:p>
            <a:pPr algn="just">
              <a:lnSpc>
                <a:spcPct val="90000"/>
              </a:lnSpc>
            </a:pPr>
            <a:r>
              <a:rPr lang="es-ES" sz="2800" dirty="0" smtClean="0">
                <a:latin typeface="Calibri" pitchFamily="34" charset="0"/>
              </a:rPr>
              <a:t>1.- Separando  </a:t>
            </a:r>
            <a:r>
              <a:rPr lang="es-ES" sz="2800" dirty="0" smtClean="0">
                <a:latin typeface="Calibri" pitchFamily="34" charset="0"/>
              </a:rPr>
              <a:t>las funciones de gestión y fiscalización de la prestación pública</a:t>
            </a:r>
            <a:r>
              <a:rPr lang="es-ES" sz="2800" dirty="0" smtClean="0">
                <a:latin typeface="Calibri" pitchFamily="34" charset="0"/>
              </a:rPr>
              <a:t>.</a:t>
            </a:r>
          </a:p>
          <a:p>
            <a:pPr algn="just">
              <a:lnSpc>
                <a:spcPct val="90000"/>
              </a:lnSpc>
            </a:pPr>
            <a:endParaRPr lang="es-ES" sz="2800" dirty="0" smtClean="0">
              <a:latin typeface="Calibri" pitchFamily="34" charset="0"/>
            </a:endParaRPr>
          </a:p>
          <a:p>
            <a:pPr algn="just">
              <a:lnSpc>
                <a:spcPct val="90000"/>
              </a:lnSpc>
            </a:pPr>
            <a:r>
              <a:rPr lang="es-ES" sz="2800" dirty="0" smtClean="0">
                <a:latin typeface="Calibri" pitchFamily="34" charset="0"/>
              </a:rPr>
              <a:t>2.- Instalando  </a:t>
            </a:r>
            <a:r>
              <a:rPr lang="es-ES" sz="2800" dirty="0" smtClean="0">
                <a:latin typeface="Calibri" pitchFamily="34" charset="0"/>
              </a:rPr>
              <a:t>una institución desconcentrada con uniformidad de criterios a nivel nacional</a:t>
            </a:r>
            <a:r>
              <a:rPr lang="es-ES" sz="2800" dirty="0" smtClean="0">
                <a:latin typeface="Calibri" pitchFamily="34" charset="0"/>
              </a:rPr>
              <a:t>.</a:t>
            </a:r>
          </a:p>
          <a:p>
            <a:pPr algn="just">
              <a:lnSpc>
                <a:spcPct val="90000"/>
              </a:lnSpc>
            </a:pPr>
            <a:endParaRPr lang="es-ES" sz="2800" dirty="0" smtClean="0">
              <a:latin typeface="Calibri" pitchFamily="34" charset="0"/>
            </a:endParaRPr>
          </a:p>
          <a:p>
            <a:pPr algn="just">
              <a:lnSpc>
                <a:spcPct val="90000"/>
              </a:lnSpc>
            </a:pPr>
            <a:r>
              <a:rPr lang="es-ES" sz="2800" dirty="0" smtClean="0">
                <a:latin typeface="Calibri" pitchFamily="34" charset="0"/>
              </a:rPr>
              <a:t>3.- Disponiendo </a:t>
            </a:r>
            <a:r>
              <a:rPr lang="es-ES" sz="2800" dirty="0" smtClean="0">
                <a:latin typeface="Calibri" pitchFamily="34" charset="0"/>
              </a:rPr>
              <a:t>de  una entidad cercana a la ciudadanía</a:t>
            </a:r>
            <a:r>
              <a:rPr lang="es-ES" sz="2800" dirty="0" smtClean="0">
                <a:latin typeface="Calibri" pitchFamily="34" charset="0"/>
              </a:rPr>
              <a:t>.</a:t>
            </a:r>
          </a:p>
          <a:p>
            <a:pPr algn="just">
              <a:lnSpc>
                <a:spcPct val="90000"/>
              </a:lnSpc>
            </a:pPr>
            <a:endParaRPr lang="es-ES" sz="2800" dirty="0" smtClean="0">
              <a:latin typeface="Calibri" pitchFamily="34" charset="0"/>
            </a:endParaRPr>
          </a:p>
          <a:p>
            <a:pPr algn="just">
              <a:lnSpc>
                <a:spcPct val="90000"/>
              </a:lnSpc>
            </a:pPr>
            <a:r>
              <a:rPr lang="es-ES" sz="2800" dirty="0" smtClean="0">
                <a:latin typeface="Calibri" pitchFamily="34" charset="0"/>
              </a:rPr>
              <a:t>4.- Integrando  </a:t>
            </a:r>
            <a:r>
              <a:rPr lang="es-ES" sz="2800" dirty="0" smtClean="0">
                <a:latin typeface="Calibri" pitchFamily="34" charset="0"/>
              </a:rPr>
              <a:t>la capacidad sanitaria regional</a:t>
            </a:r>
            <a:r>
              <a:rPr lang="es-ES" sz="2800" dirty="0" smtClean="0">
                <a:latin typeface="Calibri" pitchFamily="34" charset="0"/>
              </a:rPr>
              <a:t>.</a:t>
            </a:r>
          </a:p>
          <a:p>
            <a:pPr algn="just">
              <a:lnSpc>
                <a:spcPct val="90000"/>
              </a:lnSpc>
            </a:pPr>
            <a:endParaRPr lang="es-ES" sz="2800" dirty="0" smtClean="0">
              <a:latin typeface="Calibri" pitchFamily="34" charset="0"/>
            </a:endParaRPr>
          </a:p>
          <a:p>
            <a:pPr algn="just">
              <a:lnSpc>
                <a:spcPct val="90000"/>
              </a:lnSpc>
            </a:pPr>
            <a:r>
              <a:rPr lang="es-ES" sz="2800" dirty="0" smtClean="0">
                <a:latin typeface="Calibri" pitchFamily="34" charset="0"/>
              </a:rPr>
              <a:t>5.- Promoviendo  </a:t>
            </a:r>
            <a:r>
              <a:rPr lang="es-ES" sz="2800" dirty="0" smtClean="0">
                <a:latin typeface="Calibri" pitchFamily="34" charset="0"/>
              </a:rPr>
              <a:t>los temas de salud pública en la región.</a:t>
            </a:r>
          </a:p>
          <a:p>
            <a:endParaRPr lang="es-CL" dirty="0"/>
          </a:p>
        </p:txBody>
      </p:sp>
      <p:sp>
        <p:nvSpPr>
          <p:cNvPr id="5" name="4 CuadroTexto"/>
          <p:cNvSpPr txBox="1"/>
          <p:nvPr/>
        </p:nvSpPr>
        <p:spPr>
          <a:xfrm>
            <a:off x="971600" y="404664"/>
            <a:ext cx="7272808" cy="1077218"/>
          </a:xfrm>
          <a:prstGeom prst="rect">
            <a:avLst/>
          </a:prstGeom>
          <a:noFill/>
        </p:spPr>
        <p:txBody>
          <a:bodyPr wrap="square" rtlCol="0">
            <a:spAutoFit/>
          </a:bodyPr>
          <a:lstStyle/>
          <a:p>
            <a:pPr algn="ctr"/>
            <a:r>
              <a:rPr lang="es-ES" sz="3200" b="1" dirty="0" smtClean="0">
                <a:solidFill>
                  <a:srgbClr val="7030A0"/>
                </a:solidFill>
                <a:latin typeface="Comic Sans MS" pitchFamily="66" charset="0"/>
              </a:rPr>
              <a:t>¿Como </a:t>
            </a:r>
            <a:r>
              <a:rPr lang="es-ES" sz="3200" b="1" dirty="0" smtClean="0">
                <a:solidFill>
                  <a:srgbClr val="7030A0"/>
                </a:solidFill>
                <a:latin typeface="Comic Sans MS" pitchFamily="66" charset="0"/>
              </a:rPr>
              <a:t>se fortalece la Autoridad Sanitaria con esta Ley ?</a:t>
            </a:r>
            <a:endParaRPr lang="es-CL" sz="3200" dirty="0">
              <a:solidFill>
                <a:srgbClr val="7030A0"/>
              </a:solidFill>
            </a:endParaRPr>
          </a:p>
        </p:txBody>
      </p:sp>
    </p:spTree>
    <p:extLst>
      <p:ext uri="{BB962C8B-B14F-4D97-AF65-F5344CB8AC3E}">
        <p14:creationId xmlns:p14="http://schemas.microsoft.com/office/powerpoint/2010/main" xmlns="" val="87802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564904"/>
            <a:ext cx="8712968" cy="3240360"/>
          </a:xfrm>
        </p:spPr>
        <p:txBody>
          <a:bodyPr>
            <a:normAutofit/>
          </a:bodyPr>
          <a:lstStyle/>
          <a:p>
            <a:pPr algn="just" fontAlgn="base"/>
            <a:r>
              <a:rPr lang="es-CL" sz="3100" dirty="0" smtClean="0"/>
              <a:t> </a:t>
            </a:r>
            <a:r>
              <a:rPr lang="es-CL" sz="2000" dirty="0" smtClean="0"/>
              <a:t/>
            </a:r>
            <a:br>
              <a:rPr lang="es-CL" sz="2000" dirty="0" smtClean="0"/>
            </a:br>
            <a:r>
              <a:rPr lang="es-CL" sz="2000" dirty="0" smtClean="0"/>
              <a:t/>
            </a:r>
            <a:br>
              <a:rPr lang="es-CL" sz="2000" dirty="0" smtClean="0"/>
            </a:br>
            <a:r>
              <a:rPr lang="es-CL" sz="2800" dirty="0" smtClean="0"/>
              <a:t/>
            </a:r>
            <a:br>
              <a:rPr lang="es-CL" sz="2800" dirty="0" smtClean="0"/>
            </a:br>
            <a:r>
              <a:rPr lang="es-CL" sz="2000" dirty="0" smtClean="0"/>
              <a:t/>
            </a:r>
            <a:br>
              <a:rPr lang="es-CL" sz="2000" dirty="0" smtClean="0"/>
            </a:br>
            <a:r>
              <a:rPr lang="es-CL" sz="2000" dirty="0" smtClean="0"/>
              <a:t/>
            </a:r>
            <a:br>
              <a:rPr lang="es-CL" sz="2000" dirty="0" smtClean="0"/>
            </a:br>
            <a:r>
              <a:rPr lang="es-CL" sz="2000" dirty="0" smtClean="0"/>
              <a:t/>
            </a:r>
            <a:br>
              <a:rPr lang="es-CL" sz="2000" dirty="0" smtClean="0"/>
            </a:br>
            <a:r>
              <a:rPr lang="es-CL" sz="2000" dirty="0" smtClean="0"/>
              <a:t/>
            </a:r>
            <a:br>
              <a:rPr lang="es-CL" sz="2000" dirty="0" smtClean="0"/>
            </a:br>
            <a:endParaRPr lang="es-CL" dirty="0"/>
          </a:p>
        </p:txBody>
      </p:sp>
      <p:sp>
        <p:nvSpPr>
          <p:cNvPr id="4" name="3 CuadroTexto"/>
          <p:cNvSpPr txBox="1"/>
          <p:nvPr/>
        </p:nvSpPr>
        <p:spPr>
          <a:xfrm>
            <a:off x="1115616" y="404664"/>
            <a:ext cx="7056784" cy="1384995"/>
          </a:xfrm>
          <a:prstGeom prst="rect">
            <a:avLst/>
          </a:prstGeom>
          <a:noFill/>
        </p:spPr>
        <p:txBody>
          <a:bodyPr wrap="square" rtlCol="0">
            <a:spAutoFit/>
          </a:bodyPr>
          <a:lstStyle/>
          <a:p>
            <a:pPr algn="just"/>
            <a:r>
              <a:rPr lang="es-CL" sz="2800" dirty="0" smtClean="0"/>
              <a:t>¿</a:t>
            </a:r>
            <a:r>
              <a:rPr lang="es-CL" sz="2800" i="1" dirty="0" smtClean="0"/>
              <a:t>Cuales son las características ideales para un sistema de salud</a:t>
            </a:r>
            <a:r>
              <a:rPr lang="es-CL" sz="2800" dirty="0" smtClean="0"/>
              <a:t>? En condiciones teóricas óptimas debiera operar el siguiente triángulo</a:t>
            </a:r>
            <a:endParaRPr lang="es-CL" sz="2800" dirty="0"/>
          </a:p>
        </p:txBody>
      </p:sp>
      <p:pic>
        <p:nvPicPr>
          <p:cNvPr id="6146" name="Picture 2" descr="http://www.scielo.cl/fbpe/img/rmc/v128n10/img22.gif"/>
          <p:cNvPicPr>
            <a:picLocks noChangeAspect="1" noChangeArrowheads="1"/>
          </p:cNvPicPr>
          <p:nvPr/>
        </p:nvPicPr>
        <p:blipFill>
          <a:blip r:embed="rId2" cstate="print"/>
          <a:srcRect/>
          <a:stretch>
            <a:fillRect/>
          </a:stretch>
        </p:blipFill>
        <p:spPr bwMode="auto">
          <a:xfrm>
            <a:off x="0" y="2852936"/>
            <a:ext cx="9027868" cy="3024336"/>
          </a:xfrm>
          <a:prstGeom prst="rect">
            <a:avLst/>
          </a:prstGeom>
          <a:noFill/>
        </p:spPr>
      </p:pic>
    </p:spTree>
  </p:cSld>
  <p:clrMapOvr>
    <a:masterClrMapping/>
  </p:clrMapOvr>
  <p:transition advTm="8673"/>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s-CL" sz="4000" b="1" dirty="0" smtClean="0">
                <a:solidFill>
                  <a:srgbClr val="002060"/>
                </a:solidFill>
              </a:rPr>
              <a:t>Ley 19966: Garantías de Salud.</a:t>
            </a:r>
            <a:r>
              <a:rPr lang="es-CL" sz="4000" dirty="0" smtClean="0"/>
              <a:t/>
            </a:r>
            <a:br>
              <a:rPr lang="es-CL" sz="4000" dirty="0" smtClean="0"/>
            </a:br>
            <a:r>
              <a:rPr lang="es-ES" sz="4000" b="1" dirty="0" smtClean="0">
                <a:solidFill>
                  <a:srgbClr val="0070C0"/>
                </a:solidFill>
              </a:rPr>
              <a:t/>
            </a:r>
            <a:br>
              <a:rPr lang="es-ES" sz="4000" b="1" dirty="0" smtClean="0">
                <a:solidFill>
                  <a:srgbClr val="0070C0"/>
                </a:solidFill>
              </a:rPr>
            </a:br>
            <a:r>
              <a:rPr lang="es-ES" sz="4000" b="1" dirty="0" smtClean="0">
                <a:solidFill>
                  <a:srgbClr val="0070C0"/>
                </a:solidFill>
              </a:rPr>
              <a:t>GARANTIAS </a:t>
            </a:r>
            <a:r>
              <a:rPr lang="es-ES" sz="4000" b="1" dirty="0" smtClean="0">
                <a:solidFill>
                  <a:srgbClr val="0070C0"/>
                </a:solidFill>
              </a:rPr>
              <a:t>EXPLICITAS DE SALUD</a:t>
            </a:r>
          </a:p>
        </p:txBody>
      </p:sp>
      <p:sp>
        <p:nvSpPr>
          <p:cNvPr id="2051" name="Rectangle 36"/>
          <p:cNvSpPr>
            <a:spLocks noGrp="1" noChangeArrowheads="1"/>
          </p:cNvSpPr>
          <p:nvPr>
            <p:ph type="subTitle" idx="1"/>
          </p:nvPr>
        </p:nvSpPr>
        <p:spPr/>
        <p:txBody>
          <a:bodyPr/>
          <a:lstStyle/>
          <a:p>
            <a:pPr eaLnBrk="1" hangingPunct="1"/>
            <a:r>
              <a:rPr lang="es-CL" sz="3600" b="1" dirty="0" smtClean="0">
                <a:solidFill>
                  <a:srgbClr val="0070C0"/>
                </a:solidFill>
              </a:rPr>
              <a:t>“GES”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solidFill>
                  <a:srgbClr val="00B0F0"/>
                </a:solidFill>
                <a:effectLst>
                  <a:outerShdw blurRad="38100" dist="38100" dir="2700000" algn="tl">
                    <a:srgbClr val="C0C0C0"/>
                  </a:outerShdw>
                </a:effectLst>
                <a:latin typeface="Comic Sans MS" pitchFamily="66" charset="0"/>
                <a:cs typeface="Arial" charset="0"/>
              </a:rPr>
              <a:t>REGIMEN GENERAL DE GARANTIAS EN SALUD (RGGS)</a:t>
            </a:r>
            <a:endParaRPr lang="es-CL" b="1" dirty="0">
              <a:solidFill>
                <a:srgbClr val="00B0F0"/>
              </a:solidFill>
            </a:endParaRPr>
          </a:p>
        </p:txBody>
      </p:sp>
      <p:sp>
        <p:nvSpPr>
          <p:cNvPr id="3" name="2 Marcador de contenido"/>
          <p:cNvSpPr>
            <a:spLocks noGrp="1"/>
          </p:cNvSpPr>
          <p:nvPr>
            <p:ph idx="1"/>
          </p:nvPr>
        </p:nvSpPr>
        <p:spPr/>
        <p:txBody>
          <a:bodyPr/>
          <a:lstStyle/>
          <a:p>
            <a:r>
              <a:rPr lang="es-ES_tradnl" sz="2400" b="1" dirty="0" smtClean="0">
                <a:solidFill>
                  <a:srgbClr val="002060"/>
                </a:solidFill>
                <a:latin typeface="Comic Sans MS" pitchFamily="66" charset="0"/>
              </a:rPr>
              <a:t>Proyecto de ley aprobado por la Cámara de Diputados el 10  de agosto del 2004.</a:t>
            </a:r>
          </a:p>
          <a:p>
            <a:endParaRPr lang="es-ES_tradnl" sz="2400" b="1" dirty="0" smtClean="0">
              <a:solidFill>
                <a:srgbClr val="002060"/>
              </a:solidFill>
              <a:latin typeface="Comic Sans MS" pitchFamily="66" charset="0"/>
            </a:endParaRPr>
          </a:p>
          <a:p>
            <a:r>
              <a:rPr lang="es-ES_tradnl" sz="2400" b="1" dirty="0" smtClean="0">
                <a:solidFill>
                  <a:srgbClr val="002060"/>
                </a:solidFill>
                <a:latin typeface="Comic Sans MS" pitchFamily="66" charset="0"/>
              </a:rPr>
              <a:t>Definición :</a:t>
            </a:r>
          </a:p>
          <a:p>
            <a:pPr lvl="1"/>
            <a:r>
              <a:rPr lang="es-ES_tradnl" sz="2400" dirty="0" smtClean="0">
                <a:solidFill>
                  <a:srgbClr val="002060"/>
                </a:solidFill>
                <a:latin typeface="Comic Sans MS" pitchFamily="66" charset="0"/>
              </a:rPr>
              <a:t>Instrumento de regulación sanitaria, que forma parte integrante del Régimen de  prestaciones de Salud (ley Nº18.469) elaborado de acuerdo al Plan Nacional  de Salud y a los recursos que disponga el País.</a:t>
            </a:r>
          </a:p>
          <a:p>
            <a:endParaRPr 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6 CuadroTexto"/>
          <p:cNvSpPr txBox="1">
            <a:spLocks noChangeArrowheads="1"/>
          </p:cNvSpPr>
          <p:nvPr/>
        </p:nvSpPr>
        <p:spPr bwMode="auto">
          <a:xfrm>
            <a:off x="1043608" y="908720"/>
            <a:ext cx="7127875" cy="4832092"/>
          </a:xfrm>
          <a:prstGeom prst="rect">
            <a:avLst/>
          </a:prstGeom>
          <a:noFill/>
          <a:ln w="9525">
            <a:noFill/>
            <a:miter lim="800000"/>
            <a:headEnd/>
            <a:tailEnd/>
          </a:ln>
        </p:spPr>
        <p:txBody>
          <a:bodyPr>
            <a:spAutoFit/>
          </a:bodyPr>
          <a:lstStyle/>
          <a:p>
            <a:pPr algn="just"/>
            <a:r>
              <a:rPr lang="es-CL" sz="2800" dirty="0">
                <a:solidFill>
                  <a:srgbClr val="002060"/>
                </a:solidFill>
              </a:rPr>
              <a:t> </a:t>
            </a:r>
            <a:r>
              <a:rPr lang="es-CL" sz="2800" b="1" dirty="0">
                <a:solidFill>
                  <a:srgbClr val="002060"/>
                </a:solidFill>
              </a:rPr>
              <a:t>El Ges  es un sistema integral de salud que beneficia a todos los chilenos afiliados a FONASA o ISAPRES, a excepción de pacientes afiliados a las Fuerzas Armadas  (CAPREDENA) y Carabineros (DIPRECA), que tiene por Objeto: </a:t>
            </a:r>
          </a:p>
          <a:p>
            <a:pPr algn="just"/>
            <a:r>
              <a:rPr lang="es-CL" sz="2800" b="1" dirty="0">
                <a:solidFill>
                  <a:srgbClr val="002060"/>
                </a:solidFill>
              </a:rPr>
              <a:t>“Garantizar la cobertura de un número de patologías  por los sistemas de Salud especificados”.</a:t>
            </a:r>
          </a:p>
          <a:p>
            <a:pPr algn="just"/>
            <a:endParaRPr lang="es-CL" sz="2800" b="1" dirty="0">
              <a:solidFill>
                <a:srgbClr val="002060"/>
              </a:solidFill>
            </a:endParaRPr>
          </a:p>
          <a:p>
            <a:pPr algn="just"/>
            <a:r>
              <a:rPr lang="es-CL" sz="2800" b="1" dirty="0">
                <a:solidFill>
                  <a:srgbClr val="002060"/>
                </a:solidFill>
              </a:rPr>
              <a:t>El GES se rige por la ley  19.996 del año 2005.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CuadroTexto"/>
          <p:cNvSpPr txBox="1">
            <a:spLocks noChangeArrowheads="1"/>
          </p:cNvSpPr>
          <p:nvPr/>
        </p:nvSpPr>
        <p:spPr bwMode="auto">
          <a:xfrm>
            <a:off x="611188" y="476673"/>
            <a:ext cx="7921625" cy="1938992"/>
          </a:xfrm>
          <a:prstGeom prst="rect">
            <a:avLst/>
          </a:prstGeom>
          <a:noFill/>
          <a:ln w="9525">
            <a:noFill/>
            <a:miter lim="800000"/>
            <a:headEnd/>
            <a:tailEnd/>
          </a:ln>
        </p:spPr>
        <p:txBody>
          <a:bodyPr wrap="square">
            <a:spAutoFit/>
          </a:bodyPr>
          <a:lstStyle/>
          <a:p>
            <a:pPr algn="just"/>
            <a:r>
              <a:rPr lang="es-CL" sz="2400" b="1" dirty="0">
                <a:solidFill>
                  <a:srgbClr val="002060"/>
                </a:solidFill>
              </a:rPr>
              <a:t>El GES nace a raíz de un estudio  previo realizado en el fin de detectar aquellas enfermedades más recurrentes en la población.</a:t>
            </a:r>
          </a:p>
          <a:p>
            <a:pPr algn="just"/>
            <a:r>
              <a:rPr lang="es-CL" sz="2400" b="1" dirty="0">
                <a:solidFill>
                  <a:srgbClr val="002060"/>
                </a:solidFill>
              </a:rPr>
              <a:t>Este estudio arrojó cuatro puntos importantes en relación a las patologías sufridas por las personas:</a:t>
            </a:r>
          </a:p>
        </p:txBody>
      </p:sp>
      <p:sp>
        <p:nvSpPr>
          <p:cNvPr id="5" name="4 Rectángulo redondeado"/>
          <p:cNvSpPr/>
          <p:nvPr/>
        </p:nvSpPr>
        <p:spPr>
          <a:xfrm>
            <a:off x="683568" y="2852936"/>
            <a:ext cx="7704856" cy="345638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effectLst>
            <a:glow rad="2286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4102" name="5 CuadroTexto"/>
          <p:cNvSpPr txBox="1">
            <a:spLocks noChangeArrowheads="1"/>
          </p:cNvSpPr>
          <p:nvPr/>
        </p:nvSpPr>
        <p:spPr bwMode="auto">
          <a:xfrm>
            <a:off x="900113" y="2924175"/>
            <a:ext cx="7272337" cy="3170238"/>
          </a:xfrm>
          <a:prstGeom prst="rect">
            <a:avLst/>
          </a:prstGeom>
          <a:noFill/>
          <a:ln w="9525">
            <a:noFill/>
            <a:miter lim="800000"/>
            <a:headEnd/>
            <a:tailEnd/>
          </a:ln>
        </p:spPr>
        <p:txBody>
          <a:bodyPr>
            <a:spAutoFit/>
          </a:bodyPr>
          <a:lstStyle/>
          <a:p>
            <a:r>
              <a:rPr lang="es-CL" sz="2000"/>
              <a:t>1.- Se debe considerar el envejecimiento progresivo de la población, lo que significa un aumento de las patologías degenerativas de alto costo de atención médica.</a:t>
            </a:r>
          </a:p>
          <a:p>
            <a:r>
              <a:rPr lang="es-CL" sz="2000"/>
              <a:t>2.- Se debe enfrentar las desigualdades en la situación de salud de la población, que produce una brecha sanitaria en la población.</a:t>
            </a:r>
          </a:p>
          <a:p>
            <a:r>
              <a:rPr lang="es-CL" sz="2000"/>
              <a:t>3.- Se debe responder adecuadamente a las expectativas legítimas de la población y a la insatisfacción chilena en salud.</a:t>
            </a:r>
          </a:p>
          <a:p>
            <a:r>
              <a:rPr lang="es-CL" sz="2000"/>
              <a:t>4.- Se debe resolver dichos problemas pendientes y mantener los logros a través del tiempo.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5" name="Text Box 7"/>
          <p:cNvSpPr txBox="1">
            <a:spLocks noChangeArrowheads="1"/>
          </p:cNvSpPr>
          <p:nvPr/>
        </p:nvSpPr>
        <p:spPr bwMode="auto">
          <a:xfrm>
            <a:off x="533400" y="1477963"/>
            <a:ext cx="7086600" cy="579437"/>
          </a:xfrm>
          <a:prstGeom prst="rect">
            <a:avLst/>
          </a:prstGeom>
          <a:noFill/>
          <a:ln w="9525">
            <a:noFill/>
            <a:miter lim="800000"/>
            <a:headEnd/>
            <a:tailEnd/>
          </a:ln>
          <a:effectLst/>
        </p:spPr>
        <p:txBody>
          <a:bodyPr>
            <a:spAutoFit/>
          </a:bodyPr>
          <a:lstStyle/>
          <a:p>
            <a:r>
              <a:rPr lang="es-MX" sz="3200" b="1">
                <a:solidFill>
                  <a:srgbClr val="CC0000"/>
                </a:solidFill>
                <a:latin typeface="Arial" charset="0"/>
              </a:rPr>
              <a:t>¿CUÁLES SON LAS GARANTÍAS? </a:t>
            </a:r>
            <a:endParaRPr lang="es-ES" sz="3200" b="1">
              <a:solidFill>
                <a:srgbClr val="CC0000"/>
              </a:solidFill>
              <a:latin typeface="Arial" charset="0"/>
            </a:endParaRPr>
          </a:p>
        </p:txBody>
      </p:sp>
      <p:sp>
        <p:nvSpPr>
          <p:cNvPr id="355336" name="Text Box 8"/>
          <p:cNvSpPr txBox="1">
            <a:spLocks noChangeArrowheads="1"/>
          </p:cNvSpPr>
          <p:nvPr/>
        </p:nvSpPr>
        <p:spPr bwMode="auto">
          <a:xfrm>
            <a:off x="1524000" y="2209800"/>
            <a:ext cx="7162800" cy="3017838"/>
          </a:xfrm>
          <a:prstGeom prst="rect">
            <a:avLst/>
          </a:prstGeom>
          <a:noFill/>
          <a:ln w="9525">
            <a:noFill/>
            <a:miter lim="800000"/>
            <a:headEnd/>
            <a:tailEnd/>
          </a:ln>
          <a:effectLst/>
        </p:spPr>
        <p:txBody>
          <a:bodyPr>
            <a:spAutoFit/>
          </a:bodyPr>
          <a:lstStyle/>
          <a:p>
            <a:endParaRPr lang="es-MX" sz="3200" b="1">
              <a:solidFill>
                <a:srgbClr val="000066"/>
              </a:solidFill>
              <a:latin typeface="Arial" charset="0"/>
            </a:endParaRPr>
          </a:p>
          <a:p>
            <a:pPr>
              <a:buFontTx/>
              <a:buChar char="•"/>
            </a:pPr>
            <a:r>
              <a:rPr lang="es-MX" sz="3200" b="1">
                <a:solidFill>
                  <a:srgbClr val="000066"/>
                </a:solidFill>
                <a:latin typeface="Arial" charset="0"/>
              </a:rPr>
              <a:t>  </a:t>
            </a:r>
            <a:r>
              <a:rPr lang="es-MX" sz="4000" b="1">
                <a:solidFill>
                  <a:srgbClr val="000066"/>
                </a:solidFill>
                <a:latin typeface="Arial" charset="0"/>
              </a:rPr>
              <a:t>ACCESO</a:t>
            </a:r>
          </a:p>
          <a:p>
            <a:pPr>
              <a:buFontTx/>
              <a:buChar char="•"/>
            </a:pPr>
            <a:r>
              <a:rPr lang="es-MX" sz="4000" b="1">
                <a:solidFill>
                  <a:srgbClr val="000066"/>
                </a:solidFill>
                <a:latin typeface="Arial" charset="0"/>
              </a:rPr>
              <a:t> OPORTUNIDAD</a:t>
            </a:r>
          </a:p>
          <a:p>
            <a:pPr>
              <a:buFontTx/>
              <a:buChar char="•"/>
            </a:pPr>
            <a:r>
              <a:rPr lang="es-MX" sz="4000" b="1">
                <a:solidFill>
                  <a:srgbClr val="000066"/>
                </a:solidFill>
                <a:latin typeface="Arial" charset="0"/>
              </a:rPr>
              <a:t> CALIDAD</a:t>
            </a:r>
          </a:p>
          <a:p>
            <a:pPr>
              <a:buFontTx/>
              <a:buChar char="•"/>
            </a:pPr>
            <a:r>
              <a:rPr lang="es-MX" sz="4000" b="1">
                <a:solidFill>
                  <a:srgbClr val="000066"/>
                </a:solidFill>
                <a:latin typeface="Arial" charset="0"/>
              </a:rPr>
              <a:t> PROTECCIÓN FINANCIERA</a:t>
            </a:r>
            <a:endParaRPr lang="es-ES" sz="4000" b="1">
              <a:solidFill>
                <a:srgbClr val="000066"/>
              </a:solidFill>
              <a:latin typeface="Arial" charset="0"/>
            </a:endParaRPr>
          </a:p>
        </p:txBody>
      </p:sp>
      <p:sp>
        <p:nvSpPr>
          <p:cNvPr id="355337" name="Text Box 9"/>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5335"/>
                                        </p:tgtEl>
                                        <p:attrNameLst>
                                          <p:attrName>style.visibility</p:attrName>
                                        </p:attrNameLst>
                                      </p:cBhvr>
                                      <p:to>
                                        <p:strVal val="visible"/>
                                      </p:to>
                                    </p:set>
                                    <p:anim calcmode="lin" valueType="num">
                                      <p:cBhvr additive="base">
                                        <p:cTn id="7" dur="500" fill="hold"/>
                                        <p:tgtEl>
                                          <p:spTgt spid="355335"/>
                                        </p:tgtEl>
                                        <p:attrNameLst>
                                          <p:attrName>ppt_x</p:attrName>
                                        </p:attrNameLst>
                                      </p:cBhvr>
                                      <p:tavLst>
                                        <p:tav tm="0">
                                          <p:val>
                                            <p:strVal val="0-#ppt_w/2"/>
                                          </p:val>
                                        </p:tav>
                                        <p:tav tm="100000">
                                          <p:val>
                                            <p:strVal val="#ppt_x"/>
                                          </p:val>
                                        </p:tav>
                                      </p:tavLst>
                                    </p:anim>
                                    <p:anim calcmode="lin" valueType="num">
                                      <p:cBhvr additive="base">
                                        <p:cTn id="8" dur="500" fill="hold"/>
                                        <p:tgtEl>
                                          <p:spTgt spid="3553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5336">
                                            <p:txEl>
                                              <p:pRg st="1" end="1"/>
                                            </p:txEl>
                                          </p:spTgt>
                                        </p:tgtEl>
                                        <p:attrNameLst>
                                          <p:attrName>style.visibility</p:attrName>
                                        </p:attrNameLst>
                                      </p:cBhvr>
                                      <p:to>
                                        <p:strVal val="visible"/>
                                      </p:to>
                                    </p:set>
                                    <p:anim calcmode="lin" valueType="num">
                                      <p:cBhvr additive="base">
                                        <p:cTn id="13" dur="500" fill="hold"/>
                                        <p:tgtEl>
                                          <p:spTgt spid="35533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533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5336">
                                            <p:txEl>
                                              <p:pRg st="2" end="2"/>
                                            </p:txEl>
                                          </p:spTgt>
                                        </p:tgtEl>
                                        <p:attrNameLst>
                                          <p:attrName>style.visibility</p:attrName>
                                        </p:attrNameLst>
                                      </p:cBhvr>
                                      <p:to>
                                        <p:strVal val="visible"/>
                                      </p:to>
                                    </p:set>
                                    <p:anim calcmode="lin" valueType="num">
                                      <p:cBhvr additive="base">
                                        <p:cTn id="19" dur="500" fill="hold"/>
                                        <p:tgtEl>
                                          <p:spTgt spid="35533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533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5336">
                                            <p:txEl>
                                              <p:pRg st="3" end="3"/>
                                            </p:txEl>
                                          </p:spTgt>
                                        </p:tgtEl>
                                        <p:attrNameLst>
                                          <p:attrName>style.visibility</p:attrName>
                                        </p:attrNameLst>
                                      </p:cBhvr>
                                      <p:to>
                                        <p:strVal val="visible"/>
                                      </p:to>
                                    </p:set>
                                    <p:anim calcmode="lin" valueType="num">
                                      <p:cBhvr additive="base">
                                        <p:cTn id="25" dur="500" fill="hold"/>
                                        <p:tgtEl>
                                          <p:spTgt spid="35533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533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5336">
                                            <p:txEl>
                                              <p:pRg st="4" end="4"/>
                                            </p:txEl>
                                          </p:spTgt>
                                        </p:tgtEl>
                                        <p:attrNameLst>
                                          <p:attrName>style.visibility</p:attrName>
                                        </p:attrNameLst>
                                      </p:cBhvr>
                                      <p:to>
                                        <p:strVal val="visible"/>
                                      </p:to>
                                    </p:set>
                                    <p:anim calcmode="lin" valueType="num">
                                      <p:cBhvr additive="base">
                                        <p:cTn id="31" dur="500" fill="hold"/>
                                        <p:tgtEl>
                                          <p:spTgt spid="35533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533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5" grpId="0" autoUpdateAnimBg="0"/>
      <p:bldP spid="355336"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976664"/>
          </a:xfrm>
        </p:spPr>
        <p:txBody>
          <a:bodyPr>
            <a:normAutofit fontScale="62500" lnSpcReduction="20000"/>
          </a:bodyPr>
          <a:lstStyle/>
          <a:p>
            <a:pPr algn="just"/>
            <a:r>
              <a:rPr lang="es-CL" sz="3800" b="1" dirty="0" smtClean="0">
                <a:solidFill>
                  <a:srgbClr val="7030A0"/>
                </a:solidFill>
              </a:rPr>
              <a:t>9º.- El derecho a la protección de la salud.</a:t>
            </a:r>
          </a:p>
          <a:p>
            <a:pPr algn="just">
              <a:buNone/>
            </a:pPr>
            <a:r>
              <a:rPr lang="es-CL" sz="3800" dirty="0" smtClean="0"/>
              <a:t/>
            </a:r>
            <a:br>
              <a:rPr lang="es-CL" sz="3800" dirty="0" smtClean="0"/>
            </a:br>
            <a:r>
              <a:rPr lang="es-CL" sz="3800" dirty="0" smtClean="0"/>
              <a:t>El Estado protege el libre e igualitario acceso a las acciones de promoción, protección y recuperación de la salud y de rehabilitación del individuo.</a:t>
            </a:r>
          </a:p>
          <a:p>
            <a:pPr algn="just">
              <a:buNone/>
            </a:pPr>
            <a:r>
              <a:rPr lang="es-CL" sz="3800" dirty="0" smtClean="0"/>
              <a:t/>
            </a:r>
            <a:br>
              <a:rPr lang="es-CL" sz="3800" dirty="0" smtClean="0"/>
            </a:br>
            <a:r>
              <a:rPr lang="es-CL" sz="3800" dirty="0" smtClean="0"/>
              <a:t>Le corresponderá, asimismo, la coordinación y control de las acciones relacionadas con la salud.</a:t>
            </a:r>
          </a:p>
          <a:p>
            <a:pPr algn="just">
              <a:buNone/>
            </a:pPr>
            <a:r>
              <a:rPr lang="es-CL" sz="3800" dirty="0" smtClean="0"/>
              <a:t/>
            </a:r>
            <a:br>
              <a:rPr lang="es-CL" sz="3800" dirty="0" smtClean="0"/>
            </a:br>
            <a:r>
              <a:rPr lang="es-CL" sz="3800" dirty="0" smtClean="0"/>
              <a:t>Es deber preferente del Estado garantizar la ejecución de las acciones de salud, sea que se presten a través de instituciones públicas o privadas, en la forma y condiciones que determine la ley, la que podrá establecer cotizaciones obligatorias.</a:t>
            </a:r>
          </a:p>
          <a:p>
            <a:pPr algn="just">
              <a:buNone/>
            </a:pPr>
            <a:r>
              <a:rPr lang="es-CL" sz="3800" dirty="0" smtClean="0"/>
              <a:t/>
            </a:r>
            <a:br>
              <a:rPr lang="es-CL" sz="3800" dirty="0" smtClean="0"/>
            </a:br>
            <a:r>
              <a:rPr lang="es-CL" sz="3800" dirty="0" smtClean="0"/>
              <a:t>Cada persona tendrá el derecho a elegir el sistema de salud al que desee acogerse, sea éste estatal o privado;</a:t>
            </a:r>
          </a:p>
          <a:p>
            <a:endParaRPr lang="es-C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67544" y="260648"/>
            <a:ext cx="8229600" cy="1143000"/>
          </a:xfrm>
        </p:spPr>
        <p:txBody>
          <a:bodyPr/>
          <a:lstStyle/>
          <a:p>
            <a:pPr eaLnBrk="1" hangingPunct="1"/>
            <a:r>
              <a:rPr lang="es-CL" b="1" dirty="0" smtClean="0">
                <a:solidFill>
                  <a:srgbClr val="0070C0"/>
                </a:solidFill>
              </a:rPr>
              <a:t>Garantías Explícitas de Salud</a:t>
            </a:r>
          </a:p>
        </p:txBody>
      </p:sp>
      <p:sp>
        <p:nvSpPr>
          <p:cNvPr id="4" name="3 Rectángulo"/>
          <p:cNvSpPr/>
          <p:nvPr/>
        </p:nvSpPr>
        <p:spPr>
          <a:xfrm>
            <a:off x="539552" y="2348880"/>
            <a:ext cx="1656184" cy="3384376"/>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5" name="4 Rectángulo"/>
          <p:cNvSpPr/>
          <p:nvPr/>
        </p:nvSpPr>
        <p:spPr>
          <a:xfrm>
            <a:off x="2483768" y="2348880"/>
            <a:ext cx="1656184" cy="3384376"/>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6" name="5 Rectángulo"/>
          <p:cNvSpPr/>
          <p:nvPr/>
        </p:nvSpPr>
        <p:spPr>
          <a:xfrm>
            <a:off x="4644008" y="2348880"/>
            <a:ext cx="1656184" cy="3744416"/>
          </a:xfrm>
          <a:prstGeom prst="rect">
            <a:avLst/>
          </a:prstGeom>
          <a:solidFill>
            <a:schemeClr val="accent2"/>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sp>
        <p:nvSpPr>
          <p:cNvPr id="7" name="6 Rectángulo"/>
          <p:cNvSpPr/>
          <p:nvPr/>
        </p:nvSpPr>
        <p:spPr>
          <a:xfrm>
            <a:off x="6804248" y="2276872"/>
            <a:ext cx="1656184" cy="3816424"/>
          </a:xfrm>
          <a:prstGeom prst="rect">
            <a:avLst/>
          </a:prstGeom>
          <a:solidFill>
            <a:schemeClr val="accent2"/>
          </a:solidFill>
          <a:ln>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a:p>
        </p:txBody>
      </p:sp>
      <p:cxnSp>
        <p:nvCxnSpPr>
          <p:cNvPr id="14" name="13 Conector recto"/>
          <p:cNvCxnSpPr>
            <a:stCxn id="0" idx="3"/>
            <a:endCxn id="0" idx="1"/>
          </p:cNvCxnSpPr>
          <p:nvPr/>
        </p:nvCxnSpPr>
        <p:spPr>
          <a:xfrm>
            <a:off x="2195513" y="4041775"/>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4140200" y="4005263"/>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a:off x="6372225" y="4076700"/>
            <a:ext cx="431800" cy="0"/>
          </a:xfrm>
          <a:prstGeom prst="line">
            <a:avLst/>
          </a:prstGeom>
        </p:spPr>
        <p:style>
          <a:lnRef idx="1">
            <a:schemeClr val="accent1"/>
          </a:lnRef>
          <a:fillRef idx="0">
            <a:schemeClr val="accent1"/>
          </a:fillRef>
          <a:effectRef idx="0">
            <a:schemeClr val="accent1"/>
          </a:effectRef>
          <a:fontRef idx="minor">
            <a:schemeClr val="tx1"/>
          </a:fontRef>
        </p:style>
      </p:cxnSp>
      <p:sp>
        <p:nvSpPr>
          <p:cNvPr id="5138" name="20 CuadroTexto"/>
          <p:cNvSpPr txBox="1">
            <a:spLocks noChangeArrowheads="1"/>
          </p:cNvSpPr>
          <p:nvPr/>
        </p:nvSpPr>
        <p:spPr bwMode="auto">
          <a:xfrm>
            <a:off x="611188" y="2708275"/>
            <a:ext cx="1439862" cy="369888"/>
          </a:xfrm>
          <a:prstGeom prst="rect">
            <a:avLst/>
          </a:prstGeom>
          <a:noFill/>
          <a:ln w="9525">
            <a:noFill/>
            <a:miter lim="800000"/>
            <a:headEnd/>
            <a:tailEnd/>
          </a:ln>
        </p:spPr>
        <p:txBody>
          <a:bodyPr>
            <a:spAutoFit/>
          </a:bodyPr>
          <a:lstStyle/>
          <a:p>
            <a:pPr algn="ctr"/>
            <a:r>
              <a:rPr lang="es-CL" b="1">
                <a:solidFill>
                  <a:srgbClr val="FFFF00"/>
                </a:solidFill>
              </a:rPr>
              <a:t>ACCESO</a:t>
            </a:r>
          </a:p>
        </p:txBody>
      </p:sp>
      <p:sp>
        <p:nvSpPr>
          <p:cNvPr id="5139" name="22 CuadroTexto"/>
          <p:cNvSpPr txBox="1">
            <a:spLocks noChangeArrowheads="1"/>
          </p:cNvSpPr>
          <p:nvPr/>
        </p:nvSpPr>
        <p:spPr bwMode="auto">
          <a:xfrm>
            <a:off x="684213" y="3429000"/>
            <a:ext cx="1439862" cy="1477963"/>
          </a:xfrm>
          <a:prstGeom prst="rect">
            <a:avLst/>
          </a:prstGeom>
          <a:noFill/>
          <a:ln w="9525">
            <a:noFill/>
            <a:miter lim="800000"/>
            <a:headEnd/>
            <a:tailEnd/>
          </a:ln>
        </p:spPr>
        <p:txBody>
          <a:bodyPr>
            <a:spAutoFit/>
          </a:bodyPr>
          <a:lstStyle/>
          <a:p>
            <a:r>
              <a:rPr lang="es-CL">
                <a:solidFill>
                  <a:schemeClr val="bg1"/>
                </a:solidFill>
              </a:rPr>
              <a:t>Obligación de Fonasa e Isapres de asegurar la atención</a:t>
            </a:r>
          </a:p>
        </p:txBody>
      </p:sp>
      <p:sp>
        <p:nvSpPr>
          <p:cNvPr id="5140" name="23 CuadroTexto"/>
          <p:cNvSpPr txBox="1">
            <a:spLocks noChangeArrowheads="1"/>
          </p:cNvSpPr>
          <p:nvPr/>
        </p:nvSpPr>
        <p:spPr bwMode="auto">
          <a:xfrm>
            <a:off x="2627313" y="2708275"/>
            <a:ext cx="1368425" cy="369888"/>
          </a:xfrm>
          <a:prstGeom prst="rect">
            <a:avLst/>
          </a:prstGeom>
          <a:noFill/>
          <a:ln w="9525">
            <a:noFill/>
            <a:miter lim="800000"/>
            <a:headEnd/>
            <a:tailEnd/>
          </a:ln>
        </p:spPr>
        <p:txBody>
          <a:bodyPr>
            <a:spAutoFit/>
          </a:bodyPr>
          <a:lstStyle/>
          <a:p>
            <a:pPr algn="ctr"/>
            <a:r>
              <a:rPr lang="es-CL" b="1">
                <a:solidFill>
                  <a:srgbClr val="FFFF00"/>
                </a:solidFill>
              </a:rPr>
              <a:t>CALIDAD</a:t>
            </a:r>
          </a:p>
        </p:txBody>
      </p:sp>
      <p:sp>
        <p:nvSpPr>
          <p:cNvPr id="25" name="24 CuadroTexto"/>
          <p:cNvSpPr txBox="1"/>
          <p:nvPr/>
        </p:nvSpPr>
        <p:spPr>
          <a:xfrm>
            <a:off x="2555875" y="3213100"/>
            <a:ext cx="1511300" cy="2308225"/>
          </a:xfrm>
          <a:prstGeom prst="rect">
            <a:avLst/>
          </a:prstGeom>
          <a:noFill/>
        </p:spPr>
        <p:txBody>
          <a:bodyPr>
            <a:spAutoFit/>
          </a:bodyPr>
          <a:lstStyle/>
          <a:p>
            <a:pPr>
              <a:defRPr/>
            </a:pPr>
            <a:r>
              <a:rPr lang="es-CL" dirty="0">
                <a:solidFill>
                  <a:schemeClr val="bg1">
                    <a:lumMod val="95000"/>
                  </a:schemeClr>
                </a:solidFill>
              </a:rPr>
              <a:t>Otorgar atención de salud garantizada por un prestador registrado o acreditado </a:t>
            </a:r>
          </a:p>
        </p:txBody>
      </p:sp>
      <p:sp>
        <p:nvSpPr>
          <p:cNvPr id="5142" name="25 CuadroTexto"/>
          <p:cNvSpPr txBox="1">
            <a:spLocks noChangeArrowheads="1"/>
          </p:cNvSpPr>
          <p:nvPr/>
        </p:nvSpPr>
        <p:spPr bwMode="auto">
          <a:xfrm>
            <a:off x="4716463" y="2636838"/>
            <a:ext cx="1511300" cy="646112"/>
          </a:xfrm>
          <a:prstGeom prst="rect">
            <a:avLst/>
          </a:prstGeom>
          <a:noFill/>
          <a:ln w="9525">
            <a:noFill/>
            <a:miter lim="800000"/>
            <a:headEnd/>
            <a:tailEnd/>
          </a:ln>
        </p:spPr>
        <p:txBody>
          <a:bodyPr>
            <a:spAutoFit/>
          </a:bodyPr>
          <a:lstStyle/>
          <a:p>
            <a:pPr algn="ctr"/>
            <a:r>
              <a:rPr lang="es-CL" b="1">
                <a:solidFill>
                  <a:srgbClr val="FFFF00"/>
                </a:solidFill>
              </a:rPr>
              <a:t>OPORTUNIDAD</a:t>
            </a:r>
          </a:p>
        </p:txBody>
      </p:sp>
      <p:sp>
        <p:nvSpPr>
          <p:cNvPr id="5143" name="31 CuadroTexto"/>
          <p:cNvSpPr txBox="1">
            <a:spLocks noChangeArrowheads="1"/>
          </p:cNvSpPr>
          <p:nvPr/>
        </p:nvSpPr>
        <p:spPr bwMode="auto">
          <a:xfrm>
            <a:off x="4716463" y="3357563"/>
            <a:ext cx="1584325" cy="2308225"/>
          </a:xfrm>
          <a:prstGeom prst="rect">
            <a:avLst/>
          </a:prstGeom>
          <a:noFill/>
          <a:ln w="9525">
            <a:noFill/>
            <a:miter lim="800000"/>
            <a:headEnd/>
            <a:tailEnd/>
          </a:ln>
        </p:spPr>
        <p:txBody>
          <a:bodyPr>
            <a:spAutoFit/>
          </a:bodyPr>
          <a:lstStyle/>
          <a:p>
            <a:r>
              <a:rPr lang="es-CL">
                <a:solidFill>
                  <a:schemeClr val="bg1"/>
                </a:solidFill>
              </a:rPr>
              <a:t>Existe un plazo máximo para otorgar la prestación,</a:t>
            </a:r>
          </a:p>
          <a:p>
            <a:r>
              <a:rPr lang="es-CL">
                <a:solidFill>
                  <a:schemeClr val="bg1"/>
                </a:solidFill>
              </a:rPr>
              <a:t>Diagnóstico tratamiento y seguimiento</a:t>
            </a:r>
          </a:p>
        </p:txBody>
      </p:sp>
      <p:sp>
        <p:nvSpPr>
          <p:cNvPr id="5144" name="32 CuadroTexto"/>
          <p:cNvSpPr txBox="1">
            <a:spLocks noChangeArrowheads="1"/>
          </p:cNvSpPr>
          <p:nvPr/>
        </p:nvSpPr>
        <p:spPr bwMode="auto">
          <a:xfrm>
            <a:off x="6804025" y="2565400"/>
            <a:ext cx="1512888" cy="646113"/>
          </a:xfrm>
          <a:prstGeom prst="rect">
            <a:avLst/>
          </a:prstGeom>
          <a:noFill/>
          <a:ln w="9525">
            <a:noFill/>
            <a:miter lim="800000"/>
            <a:headEnd/>
            <a:tailEnd/>
          </a:ln>
        </p:spPr>
        <p:txBody>
          <a:bodyPr>
            <a:spAutoFit/>
          </a:bodyPr>
          <a:lstStyle/>
          <a:p>
            <a:pPr algn="ctr"/>
            <a:r>
              <a:rPr lang="es-CL" b="1">
                <a:solidFill>
                  <a:srgbClr val="FFFF00"/>
                </a:solidFill>
              </a:rPr>
              <a:t>Protección</a:t>
            </a:r>
          </a:p>
          <a:p>
            <a:pPr algn="ctr"/>
            <a:r>
              <a:rPr lang="es-CL" b="1">
                <a:solidFill>
                  <a:srgbClr val="FFFF00"/>
                </a:solidFill>
              </a:rPr>
              <a:t>Financiera</a:t>
            </a:r>
          </a:p>
        </p:txBody>
      </p:sp>
      <p:sp>
        <p:nvSpPr>
          <p:cNvPr id="5145" name="33 CuadroTexto"/>
          <p:cNvSpPr txBox="1">
            <a:spLocks noChangeArrowheads="1"/>
          </p:cNvSpPr>
          <p:nvPr/>
        </p:nvSpPr>
        <p:spPr bwMode="auto">
          <a:xfrm>
            <a:off x="6804025" y="3500438"/>
            <a:ext cx="1655763" cy="1754187"/>
          </a:xfrm>
          <a:prstGeom prst="rect">
            <a:avLst/>
          </a:prstGeom>
          <a:noFill/>
          <a:ln w="9525">
            <a:noFill/>
            <a:miter lim="800000"/>
            <a:headEnd/>
            <a:tailEnd/>
          </a:ln>
        </p:spPr>
        <p:txBody>
          <a:bodyPr>
            <a:spAutoFit/>
          </a:bodyPr>
          <a:lstStyle/>
          <a:p>
            <a:r>
              <a:rPr lang="es-CL">
                <a:solidFill>
                  <a:schemeClr val="bg1"/>
                </a:solidFill>
              </a:rPr>
              <a:t>Es el pago o copago que debe hacer el afiliado considerando sus ingresos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1" name="Rectangle 3"/>
          <p:cNvSpPr>
            <a:spLocks noChangeArrowheads="1"/>
          </p:cNvSpPr>
          <p:nvPr/>
        </p:nvSpPr>
        <p:spPr bwMode="auto">
          <a:xfrm>
            <a:off x="533400" y="838200"/>
            <a:ext cx="8763000" cy="14478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dirty="0">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dirty="0">
                <a:latin typeface="Arial" charset="0"/>
              </a:rPr>
              <a:t>¿A qué se va a tener acceso?</a:t>
            </a:r>
          </a:p>
        </p:txBody>
      </p:sp>
      <p:sp>
        <p:nvSpPr>
          <p:cNvPr id="319494" name="Text Box 6"/>
          <p:cNvSpPr txBox="1">
            <a:spLocks noChangeArrowheads="1"/>
          </p:cNvSpPr>
          <p:nvPr/>
        </p:nvSpPr>
        <p:spPr bwMode="auto">
          <a:xfrm>
            <a:off x="1524000" y="2819400"/>
            <a:ext cx="1512888" cy="396875"/>
          </a:xfrm>
          <a:prstGeom prst="rect">
            <a:avLst/>
          </a:prstGeom>
          <a:noFill/>
          <a:ln w="9525">
            <a:noFill/>
            <a:miter lim="800000"/>
            <a:headEnd/>
            <a:tailEnd/>
          </a:ln>
          <a:effectLst/>
        </p:spPr>
        <p:txBody>
          <a:bodyPr wrap="none">
            <a:spAutoFit/>
          </a:bodyPr>
          <a:lstStyle/>
          <a:p>
            <a:r>
              <a:rPr lang="es-MX" sz="2000" b="1">
                <a:latin typeface="Arial" charset="0"/>
              </a:rPr>
              <a:t>CURATIVO</a:t>
            </a:r>
            <a:endParaRPr lang="es-ES" sz="2000" b="1">
              <a:latin typeface="Arial" charset="0"/>
            </a:endParaRPr>
          </a:p>
        </p:txBody>
      </p:sp>
      <p:sp>
        <p:nvSpPr>
          <p:cNvPr id="319495" name="Text Box 7"/>
          <p:cNvSpPr txBox="1">
            <a:spLocks noChangeArrowheads="1"/>
          </p:cNvSpPr>
          <p:nvPr/>
        </p:nvSpPr>
        <p:spPr bwMode="auto">
          <a:xfrm>
            <a:off x="5943600" y="2819400"/>
            <a:ext cx="1824038" cy="396875"/>
          </a:xfrm>
          <a:prstGeom prst="rect">
            <a:avLst/>
          </a:prstGeom>
          <a:noFill/>
          <a:ln w="9525">
            <a:noFill/>
            <a:miter lim="800000"/>
            <a:headEnd/>
            <a:tailEnd/>
          </a:ln>
          <a:effectLst/>
        </p:spPr>
        <p:txBody>
          <a:bodyPr wrap="none">
            <a:spAutoFit/>
          </a:bodyPr>
          <a:lstStyle/>
          <a:p>
            <a:r>
              <a:rPr lang="es-MX" sz="2000" b="1">
                <a:latin typeface="Arial" charset="0"/>
              </a:rPr>
              <a:t>PREVENTIVO</a:t>
            </a:r>
            <a:endParaRPr lang="es-ES" sz="2000" b="1">
              <a:latin typeface="Arial" charset="0"/>
            </a:endParaRPr>
          </a:p>
        </p:txBody>
      </p:sp>
      <p:sp>
        <p:nvSpPr>
          <p:cNvPr id="319496" name="AutoShape 8"/>
          <p:cNvSpPr>
            <a:spLocks noChangeArrowheads="1"/>
          </p:cNvSpPr>
          <p:nvPr/>
        </p:nvSpPr>
        <p:spPr bwMode="auto">
          <a:xfrm>
            <a:off x="1143000" y="3429000"/>
            <a:ext cx="2305050" cy="2590800"/>
          </a:xfrm>
          <a:prstGeom prst="flowChartProcess">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noFill/>
            <a:miter lim="800000"/>
            <a:headEnd/>
            <a:tailEnd/>
          </a:ln>
          <a:effectLst/>
        </p:spPr>
        <p:txBody>
          <a:bodyPr anchor="ctr" anchorCtr="1"/>
          <a:lstStyle/>
          <a:p>
            <a:pPr algn="ctr"/>
            <a:r>
              <a:rPr lang="es-ES" sz="2000" b="1">
                <a:solidFill>
                  <a:schemeClr val="tx2"/>
                </a:solidFill>
                <a:latin typeface="Arial" charset="0"/>
              </a:rPr>
              <a:t>Garantías Explícitas en Salud </a:t>
            </a:r>
          </a:p>
          <a:p>
            <a:pPr algn="ctr"/>
            <a:r>
              <a:rPr lang="es-ES" sz="2000" b="1">
                <a:solidFill>
                  <a:schemeClr val="tx2"/>
                </a:solidFill>
                <a:latin typeface="Arial" charset="0"/>
              </a:rPr>
              <a:t>(GES) para las patologías AUGE</a:t>
            </a:r>
          </a:p>
        </p:txBody>
      </p:sp>
      <p:sp>
        <p:nvSpPr>
          <p:cNvPr id="319497" name="AutoShape 9"/>
          <p:cNvSpPr>
            <a:spLocks noChangeArrowheads="1"/>
          </p:cNvSpPr>
          <p:nvPr/>
        </p:nvSpPr>
        <p:spPr bwMode="auto">
          <a:xfrm>
            <a:off x="5791200" y="3429000"/>
            <a:ext cx="2305050" cy="2590800"/>
          </a:xfrm>
          <a:prstGeom prst="flowChartProcess">
            <a:avLst/>
          </a:prstGeom>
          <a:gradFill rotWithShape="1">
            <a:gsLst>
              <a:gs pos="0">
                <a:srgbClr val="00CCFF">
                  <a:gamma/>
                  <a:shade val="46275"/>
                  <a:invGamma/>
                </a:srgbClr>
              </a:gs>
              <a:gs pos="50000">
                <a:srgbClr val="00CCFF"/>
              </a:gs>
              <a:gs pos="100000">
                <a:srgbClr val="00CCFF">
                  <a:gamma/>
                  <a:shade val="46275"/>
                  <a:invGamma/>
                </a:srgbClr>
              </a:gs>
            </a:gsLst>
            <a:lin ang="5400000" scaled="1"/>
          </a:gradFill>
          <a:ln w="9525" algn="ctr">
            <a:noFill/>
            <a:miter lim="800000"/>
            <a:headEnd/>
            <a:tailEnd/>
          </a:ln>
          <a:effectLst/>
        </p:spPr>
        <p:txBody>
          <a:bodyPr anchor="ctr" anchorCtr="1"/>
          <a:lstStyle/>
          <a:p>
            <a:pPr algn="ctr"/>
            <a:r>
              <a:rPr lang="es-ES" sz="2000" b="1">
                <a:solidFill>
                  <a:schemeClr val="tx2"/>
                </a:solidFill>
                <a:latin typeface="Arial" charset="0"/>
              </a:rPr>
              <a:t>Examen de Medicina Preventivo </a:t>
            </a:r>
          </a:p>
          <a:p>
            <a:pPr algn="ctr"/>
            <a:r>
              <a:rPr lang="es-ES" sz="2000" b="1">
                <a:solidFill>
                  <a:schemeClr val="tx2"/>
                </a:solidFill>
                <a:latin typeface="Arial" charset="0"/>
              </a:rPr>
              <a:t>(EMP) </a:t>
            </a:r>
          </a:p>
        </p:txBody>
      </p:sp>
      <p:sp>
        <p:nvSpPr>
          <p:cNvPr id="319498" name="AutoShape 10"/>
          <p:cNvSpPr>
            <a:spLocks noChangeArrowheads="1"/>
          </p:cNvSpPr>
          <p:nvPr/>
        </p:nvSpPr>
        <p:spPr bwMode="auto">
          <a:xfrm rot="-2686737">
            <a:off x="6096000" y="1752600"/>
            <a:ext cx="485775" cy="990600"/>
          </a:xfrm>
          <a:prstGeom prst="downArrow">
            <a:avLst>
              <a:gd name="adj1" fmla="val 50000"/>
              <a:gd name="adj2" fmla="val 50980"/>
            </a:avLst>
          </a:prstGeom>
          <a:solidFill>
            <a:schemeClr val="tx2"/>
          </a:solidFill>
          <a:ln w="9525">
            <a:noFill/>
            <a:miter lim="800000"/>
            <a:headEnd/>
            <a:tailEnd/>
          </a:ln>
          <a:effectLst/>
        </p:spPr>
        <p:txBody>
          <a:bodyPr anchor="ctr">
            <a:spAutoFit/>
          </a:bodyPr>
          <a:lstStyle/>
          <a:p>
            <a:endParaRPr lang="es-CL"/>
          </a:p>
        </p:txBody>
      </p:sp>
      <p:sp>
        <p:nvSpPr>
          <p:cNvPr id="319499" name="AutoShape 11"/>
          <p:cNvSpPr>
            <a:spLocks noChangeArrowheads="1"/>
          </p:cNvSpPr>
          <p:nvPr/>
        </p:nvSpPr>
        <p:spPr bwMode="auto">
          <a:xfrm rot="-18802826">
            <a:off x="2614612" y="1728788"/>
            <a:ext cx="485775" cy="990600"/>
          </a:xfrm>
          <a:prstGeom prst="downArrow">
            <a:avLst>
              <a:gd name="adj1" fmla="val 50000"/>
              <a:gd name="adj2" fmla="val 50980"/>
            </a:avLst>
          </a:prstGeom>
          <a:solidFill>
            <a:schemeClr val="tx2"/>
          </a:solidFill>
          <a:ln w="9525">
            <a:noFill/>
            <a:miter lim="800000"/>
            <a:headEnd/>
            <a:tailEnd/>
          </a:ln>
          <a:effectLst/>
        </p:spPr>
        <p:txBody>
          <a:bodyPr anchor="ctr">
            <a:spAutoFit/>
          </a:bodyPr>
          <a:lstStyle/>
          <a:p>
            <a:endParaRPr lang="es-CL"/>
          </a:p>
        </p:txBody>
      </p:sp>
      <p:sp>
        <p:nvSpPr>
          <p:cNvPr id="319500" name="Text Box 12"/>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9499"/>
                                        </p:tgtEl>
                                        <p:attrNameLst>
                                          <p:attrName>style.visibility</p:attrName>
                                        </p:attrNameLst>
                                      </p:cBhvr>
                                      <p:to>
                                        <p:strVal val="visible"/>
                                      </p:to>
                                    </p:set>
                                    <p:anim calcmode="lin" valueType="num">
                                      <p:cBhvr additive="base">
                                        <p:cTn id="7" dur="500" fill="hold"/>
                                        <p:tgtEl>
                                          <p:spTgt spid="319499"/>
                                        </p:tgtEl>
                                        <p:attrNameLst>
                                          <p:attrName>ppt_x</p:attrName>
                                        </p:attrNameLst>
                                      </p:cBhvr>
                                      <p:tavLst>
                                        <p:tav tm="0">
                                          <p:val>
                                            <p:strVal val="0-#ppt_w/2"/>
                                          </p:val>
                                        </p:tav>
                                        <p:tav tm="100000">
                                          <p:val>
                                            <p:strVal val="#ppt_x"/>
                                          </p:val>
                                        </p:tav>
                                      </p:tavLst>
                                    </p:anim>
                                    <p:anim calcmode="lin" valueType="num">
                                      <p:cBhvr additive="base">
                                        <p:cTn id="8" dur="500" fill="hold"/>
                                        <p:tgtEl>
                                          <p:spTgt spid="3194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9494"/>
                                        </p:tgtEl>
                                        <p:attrNameLst>
                                          <p:attrName>style.visibility</p:attrName>
                                        </p:attrNameLst>
                                      </p:cBhvr>
                                      <p:to>
                                        <p:strVal val="visible"/>
                                      </p:to>
                                    </p:set>
                                    <p:anim calcmode="lin" valueType="num">
                                      <p:cBhvr additive="base">
                                        <p:cTn id="13" dur="500" fill="hold"/>
                                        <p:tgtEl>
                                          <p:spTgt spid="319494"/>
                                        </p:tgtEl>
                                        <p:attrNameLst>
                                          <p:attrName>ppt_x</p:attrName>
                                        </p:attrNameLst>
                                      </p:cBhvr>
                                      <p:tavLst>
                                        <p:tav tm="0">
                                          <p:val>
                                            <p:strVal val="0-#ppt_w/2"/>
                                          </p:val>
                                        </p:tav>
                                        <p:tav tm="100000">
                                          <p:val>
                                            <p:strVal val="#ppt_x"/>
                                          </p:val>
                                        </p:tav>
                                      </p:tavLst>
                                    </p:anim>
                                    <p:anim calcmode="lin" valueType="num">
                                      <p:cBhvr additive="base">
                                        <p:cTn id="14" dur="500" fill="hold"/>
                                        <p:tgtEl>
                                          <p:spTgt spid="31949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4" presetClass="entr" presetSubtype="16" fill="hold" grpId="0" nodeType="afterEffect">
                                  <p:stCondLst>
                                    <p:cond delay="0"/>
                                  </p:stCondLst>
                                  <p:childTnLst>
                                    <p:set>
                                      <p:cBhvr>
                                        <p:cTn id="17" dur="1" fill="hold">
                                          <p:stCondLst>
                                            <p:cond delay="0"/>
                                          </p:stCondLst>
                                        </p:cTn>
                                        <p:tgtEl>
                                          <p:spTgt spid="319496"/>
                                        </p:tgtEl>
                                        <p:attrNameLst>
                                          <p:attrName>style.visibility</p:attrName>
                                        </p:attrNameLst>
                                      </p:cBhvr>
                                      <p:to>
                                        <p:strVal val="visible"/>
                                      </p:to>
                                    </p:set>
                                    <p:animEffect transition="in" filter="box(in)">
                                      <p:cBhvr>
                                        <p:cTn id="18" dur="500"/>
                                        <p:tgtEl>
                                          <p:spTgt spid="31949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19498"/>
                                        </p:tgtEl>
                                        <p:attrNameLst>
                                          <p:attrName>style.visibility</p:attrName>
                                        </p:attrNameLst>
                                      </p:cBhvr>
                                      <p:to>
                                        <p:strVal val="visible"/>
                                      </p:to>
                                    </p:set>
                                    <p:anim calcmode="lin" valueType="num">
                                      <p:cBhvr additive="base">
                                        <p:cTn id="23" dur="500" fill="hold"/>
                                        <p:tgtEl>
                                          <p:spTgt spid="319498"/>
                                        </p:tgtEl>
                                        <p:attrNameLst>
                                          <p:attrName>ppt_x</p:attrName>
                                        </p:attrNameLst>
                                      </p:cBhvr>
                                      <p:tavLst>
                                        <p:tav tm="0">
                                          <p:val>
                                            <p:strVal val="0-#ppt_w/2"/>
                                          </p:val>
                                        </p:tav>
                                        <p:tav tm="100000">
                                          <p:val>
                                            <p:strVal val="#ppt_x"/>
                                          </p:val>
                                        </p:tav>
                                      </p:tavLst>
                                    </p:anim>
                                    <p:anim calcmode="lin" valueType="num">
                                      <p:cBhvr additive="base">
                                        <p:cTn id="24" dur="500" fill="hold"/>
                                        <p:tgtEl>
                                          <p:spTgt spid="31949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19495"/>
                                        </p:tgtEl>
                                        <p:attrNameLst>
                                          <p:attrName>style.visibility</p:attrName>
                                        </p:attrNameLst>
                                      </p:cBhvr>
                                      <p:to>
                                        <p:strVal val="visible"/>
                                      </p:to>
                                    </p:set>
                                    <p:anim calcmode="lin" valueType="num">
                                      <p:cBhvr additive="base">
                                        <p:cTn id="29" dur="500" fill="hold"/>
                                        <p:tgtEl>
                                          <p:spTgt spid="319495"/>
                                        </p:tgtEl>
                                        <p:attrNameLst>
                                          <p:attrName>ppt_x</p:attrName>
                                        </p:attrNameLst>
                                      </p:cBhvr>
                                      <p:tavLst>
                                        <p:tav tm="0">
                                          <p:val>
                                            <p:strVal val="0-#ppt_w/2"/>
                                          </p:val>
                                        </p:tav>
                                        <p:tav tm="100000">
                                          <p:val>
                                            <p:strVal val="#ppt_x"/>
                                          </p:val>
                                        </p:tav>
                                      </p:tavLst>
                                    </p:anim>
                                    <p:anim calcmode="lin" valueType="num">
                                      <p:cBhvr additive="base">
                                        <p:cTn id="30" dur="500" fill="hold"/>
                                        <p:tgtEl>
                                          <p:spTgt spid="319495"/>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319497"/>
                                        </p:tgtEl>
                                        <p:attrNameLst>
                                          <p:attrName>style.visibility</p:attrName>
                                        </p:attrNameLst>
                                      </p:cBhvr>
                                      <p:to>
                                        <p:strVal val="visible"/>
                                      </p:to>
                                    </p:set>
                                    <p:animEffect transition="in" filter="box(in)">
                                      <p:cBhvr>
                                        <p:cTn id="34" dur="500"/>
                                        <p:tgtEl>
                                          <p:spTgt spid="319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4" grpId="0" autoUpdateAnimBg="0"/>
      <p:bldP spid="319495" grpId="0" autoUpdateAnimBg="0"/>
      <p:bldP spid="319496" grpId="0" animBg="1" autoUpdateAnimBg="0"/>
      <p:bldP spid="319497" grpId="0" animBg="1" autoUpdateAnimBg="0"/>
      <p:bldP spid="319498" grpId="0" animBg="1"/>
      <p:bldP spid="31949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1026"/>
          <p:cNvSpPr>
            <a:spLocks noChangeArrowheads="1"/>
          </p:cNvSpPr>
          <p:nvPr/>
        </p:nvSpPr>
        <p:spPr bwMode="auto">
          <a:xfrm>
            <a:off x="533400" y="1143000"/>
            <a:ext cx="8763000" cy="9906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dirty="0">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dirty="0">
                <a:latin typeface="Arial" charset="0"/>
              </a:rPr>
              <a:t>¿Qué significa la calidad?</a:t>
            </a:r>
          </a:p>
        </p:txBody>
      </p:sp>
      <p:sp>
        <p:nvSpPr>
          <p:cNvPr id="350211" name="Text Box 1027"/>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
        <p:nvSpPr>
          <p:cNvPr id="350212" name="Rectangle 1028"/>
          <p:cNvSpPr>
            <a:spLocks noChangeArrowheads="1"/>
          </p:cNvSpPr>
          <p:nvPr/>
        </p:nvSpPr>
        <p:spPr bwMode="auto">
          <a:xfrm>
            <a:off x="1524000" y="2209800"/>
            <a:ext cx="6858000" cy="2819400"/>
          </a:xfrm>
          <a:prstGeom prst="rect">
            <a:avLst/>
          </a:prstGeom>
          <a:noFill/>
          <a:ln w="9525">
            <a:noFill/>
            <a:miter lim="800000"/>
            <a:headEnd/>
            <a:tailEnd/>
          </a:ln>
          <a:effectLst/>
        </p:spPr>
        <p:txBody>
          <a:bodyPr/>
          <a:lstStyle/>
          <a:p>
            <a:pPr marL="609600" indent="-609600" algn="just">
              <a:spcBef>
                <a:spcPct val="20000"/>
              </a:spcBef>
              <a:buClr>
                <a:schemeClr val="tx1"/>
              </a:buClr>
              <a:buFont typeface="ZapfDingbats BT" pitchFamily="2" charset="2"/>
              <a:buNone/>
            </a:pPr>
            <a:endParaRPr lang="es-ES_tradnl" sz="1200" b="1" i="1">
              <a:solidFill>
                <a:schemeClr val="accent2"/>
              </a:solidFill>
              <a:latin typeface="Arial" charset="0"/>
            </a:endParaRPr>
          </a:p>
          <a:p>
            <a:pPr marL="609600" indent="-609600">
              <a:spcBef>
                <a:spcPct val="20000"/>
              </a:spcBef>
              <a:buClr>
                <a:srgbClr val="A50021"/>
              </a:buClr>
              <a:buSzPct val="120000"/>
              <a:buFont typeface="Wingdings" pitchFamily="2" charset="2"/>
              <a:buChar char="ü"/>
            </a:pPr>
            <a:r>
              <a:rPr lang="es-ES_tradnl" sz="2800" b="1" i="1">
                <a:solidFill>
                  <a:srgbClr val="990033"/>
                </a:solidFill>
                <a:latin typeface="Arial" charset="0"/>
              </a:rPr>
              <a:t>Prestadores Acreditados</a:t>
            </a:r>
          </a:p>
          <a:p>
            <a:pPr marL="609600" indent="-609600">
              <a:spcBef>
                <a:spcPct val="20000"/>
              </a:spcBef>
              <a:buClr>
                <a:srgbClr val="A50021"/>
              </a:buClr>
              <a:buSzPct val="120000"/>
              <a:buFont typeface="Wingdings" pitchFamily="2" charset="2"/>
              <a:buChar char="ü"/>
            </a:pPr>
            <a:r>
              <a:rPr lang="es-ES_tradnl" sz="2800" b="1" i="1">
                <a:solidFill>
                  <a:srgbClr val="990033"/>
                </a:solidFill>
                <a:latin typeface="Arial" charset="0"/>
              </a:rPr>
              <a:t>Cumplimiento de protocolos consignados en Decreto Nº 170 del Ministerio de salud, a modo de referencia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0212">
                                            <p:txEl>
                                              <p:pRg st="1" end="1"/>
                                            </p:txEl>
                                          </p:spTgt>
                                        </p:tgtEl>
                                        <p:attrNameLst>
                                          <p:attrName>style.visibility</p:attrName>
                                        </p:attrNameLst>
                                      </p:cBhvr>
                                      <p:to>
                                        <p:strVal val="visible"/>
                                      </p:to>
                                    </p:set>
                                    <p:anim calcmode="lin" valueType="num">
                                      <p:cBhvr additive="base">
                                        <p:cTn id="7" dur="500" fill="hold"/>
                                        <p:tgtEl>
                                          <p:spTgt spid="35021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0212">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50212">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0212">
                                            <p:txEl>
                                              <p:pRg st="2" end="2"/>
                                            </p:txEl>
                                          </p:spTgt>
                                        </p:tgtEl>
                                        <p:attrNameLst>
                                          <p:attrName>style.visibility</p:attrName>
                                        </p:attrNameLst>
                                      </p:cBhvr>
                                      <p:to>
                                        <p:strVal val="visible"/>
                                      </p:to>
                                    </p:set>
                                    <p:anim calcmode="lin" valueType="num">
                                      <p:cBhvr additive="base">
                                        <p:cTn id="13" dur="500" fill="hold"/>
                                        <p:tgtEl>
                                          <p:spTgt spid="3502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0212">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50212">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533400" y="1143000"/>
            <a:ext cx="8763000" cy="9906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dirty="0">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dirty="0">
                <a:latin typeface="Arial" charset="0"/>
              </a:rPr>
              <a:t>¿Qué significa la oportunidad?</a:t>
            </a:r>
          </a:p>
        </p:txBody>
      </p:sp>
      <p:sp>
        <p:nvSpPr>
          <p:cNvPr id="345097" name="Text Box 9"/>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
        <p:nvSpPr>
          <p:cNvPr id="345098" name="Rectangle 10"/>
          <p:cNvSpPr>
            <a:spLocks noChangeArrowheads="1"/>
          </p:cNvSpPr>
          <p:nvPr/>
        </p:nvSpPr>
        <p:spPr bwMode="auto">
          <a:xfrm>
            <a:off x="1524000" y="1752600"/>
            <a:ext cx="6934200" cy="1752600"/>
          </a:xfrm>
          <a:prstGeom prst="rect">
            <a:avLst/>
          </a:prstGeom>
          <a:noFill/>
          <a:ln w="9525">
            <a:noFill/>
            <a:miter lim="800000"/>
            <a:headEnd/>
            <a:tailEnd/>
          </a:ln>
          <a:effectLst/>
        </p:spPr>
        <p:txBody>
          <a:bodyPr/>
          <a:lstStyle/>
          <a:p>
            <a:pPr marL="609600" indent="-609600" algn="just">
              <a:spcBef>
                <a:spcPct val="20000"/>
              </a:spcBef>
              <a:buClr>
                <a:schemeClr val="tx1"/>
              </a:buClr>
              <a:buFont typeface="ZapfDingbats BT" pitchFamily="2" charset="2"/>
              <a:buNone/>
            </a:pPr>
            <a:endParaRPr lang="es-ES_tradnl" sz="1200" b="1" i="1">
              <a:solidFill>
                <a:schemeClr val="accent2"/>
              </a:solidFill>
              <a:latin typeface="Arial" charset="0"/>
            </a:endParaRPr>
          </a:p>
          <a:p>
            <a:pPr marL="609600" indent="-609600">
              <a:spcBef>
                <a:spcPct val="20000"/>
              </a:spcBef>
              <a:buClr>
                <a:srgbClr val="A50021"/>
              </a:buClr>
              <a:buSzPct val="120000"/>
              <a:buFont typeface="Wingdings" pitchFamily="2" charset="2"/>
              <a:buChar char="ü"/>
            </a:pPr>
            <a:r>
              <a:rPr lang="es-ES_tradnl" sz="2800" b="1" i="1">
                <a:solidFill>
                  <a:srgbClr val="990033"/>
                </a:solidFill>
                <a:latin typeface="Arial" charset="0"/>
              </a:rPr>
              <a:t>Cumplimiento de plazos establecidos en Decreto Supremo del Ministerio de Salud N° 170</a:t>
            </a:r>
          </a:p>
        </p:txBody>
      </p:sp>
      <p:sp>
        <p:nvSpPr>
          <p:cNvPr id="345099" name="AutoShape 11"/>
          <p:cNvSpPr>
            <a:spLocks noChangeArrowheads="1"/>
          </p:cNvSpPr>
          <p:nvPr/>
        </p:nvSpPr>
        <p:spPr bwMode="auto">
          <a:xfrm>
            <a:off x="5105400" y="3810000"/>
            <a:ext cx="2971800" cy="2057400"/>
          </a:xfrm>
          <a:prstGeom prst="wedgeRoundRectCallout">
            <a:avLst>
              <a:gd name="adj1" fmla="val -639"/>
              <a:gd name="adj2" fmla="val -76236"/>
              <a:gd name="adj3" fmla="val 16667"/>
            </a:avLst>
          </a:prstGeom>
          <a:solidFill>
            <a:srgbClr val="CCFFFF"/>
          </a:solidFill>
          <a:ln w="9525">
            <a:solidFill>
              <a:schemeClr val="tx1"/>
            </a:solidFill>
            <a:miter lim="800000"/>
            <a:headEnd/>
            <a:tailEnd/>
          </a:ln>
          <a:effectLst/>
        </p:spPr>
        <p:txBody>
          <a:bodyPr/>
          <a:lstStyle/>
          <a:p>
            <a:pPr algn="ctr"/>
            <a:r>
              <a:rPr lang="es-CL" b="1"/>
              <a:t>Ejemplo: Cataratas</a:t>
            </a:r>
            <a:r>
              <a:rPr lang="es-CL"/>
              <a:t>, una vez diagnosticada,  Cirugía 1er Ojo dentro de 180 días</a:t>
            </a:r>
            <a:endParaRPr lang="es-ES"/>
          </a:p>
        </p:txBody>
      </p:sp>
      <p:sp>
        <p:nvSpPr>
          <p:cNvPr id="345100" name="AutoShape 12"/>
          <p:cNvSpPr>
            <a:spLocks noChangeArrowheads="1"/>
          </p:cNvSpPr>
          <p:nvPr/>
        </p:nvSpPr>
        <p:spPr bwMode="auto">
          <a:xfrm>
            <a:off x="304800" y="3810000"/>
            <a:ext cx="4267200" cy="2133600"/>
          </a:xfrm>
          <a:prstGeom prst="wedgeRoundRectCallout">
            <a:avLst>
              <a:gd name="adj1" fmla="val 24926"/>
              <a:gd name="adj2" fmla="val -72546"/>
              <a:gd name="adj3" fmla="val 16667"/>
            </a:avLst>
          </a:prstGeom>
          <a:solidFill>
            <a:srgbClr val="CCFFFF"/>
          </a:solidFill>
          <a:ln w="9525">
            <a:solidFill>
              <a:schemeClr val="tx1"/>
            </a:solidFill>
            <a:miter lim="800000"/>
            <a:headEnd/>
            <a:tailEnd/>
          </a:ln>
          <a:effectLst/>
        </p:spPr>
        <p:txBody>
          <a:bodyPr/>
          <a:lstStyle/>
          <a:p>
            <a:pPr algn="ctr"/>
            <a:r>
              <a:rPr lang="es-CL" b="1"/>
              <a:t>Ejemplo: IAM</a:t>
            </a:r>
            <a:r>
              <a:rPr lang="es-CL"/>
              <a:t>, Atención inmediata, ECG dentro de los primeros 30’. Trombolisis dentro de 30’ y Hosp. y Tto médico dentro de 6 horas</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8">
                                            <p:txEl>
                                              <p:pRg st="1" end="1"/>
                                            </p:txEl>
                                          </p:spTgt>
                                        </p:tgtEl>
                                        <p:attrNameLst>
                                          <p:attrName>style.visibility</p:attrName>
                                        </p:attrNameLst>
                                      </p:cBhvr>
                                      <p:to>
                                        <p:strVal val="visible"/>
                                      </p:to>
                                    </p:set>
                                    <p:anim calcmode="lin" valueType="num">
                                      <p:cBhvr additive="base">
                                        <p:cTn id="7" dur="500" fill="hold"/>
                                        <p:tgtEl>
                                          <p:spTgt spid="345098">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8">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45098">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100"/>
                                        </p:tgtEl>
                                        <p:attrNameLst>
                                          <p:attrName>style.visibility</p:attrName>
                                        </p:attrNameLst>
                                      </p:cBhvr>
                                      <p:to>
                                        <p:strVal val="visible"/>
                                      </p:to>
                                    </p:set>
                                    <p:anim calcmode="lin" valueType="num">
                                      <p:cBhvr additive="base">
                                        <p:cTn id="13" dur="500" fill="hold"/>
                                        <p:tgtEl>
                                          <p:spTgt spid="345100"/>
                                        </p:tgtEl>
                                        <p:attrNameLst>
                                          <p:attrName>ppt_x</p:attrName>
                                        </p:attrNameLst>
                                      </p:cBhvr>
                                      <p:tavLst>
                                        <p:tav tm="0">
                                          <p:val>
                                            <p:strVal val="0-#ppt_w/2"/>
                                          </p:val>
                                        </p:tav>
                                        <p:tav tm="100000">
                                          <p:val>
                                            <p:strVal val="#ppt_x"/>
                                          </p:val>
                                        </p:tav>
                                      </p:tavLst>
                                    </p:anim>
                                    <p:anim calcmode="lin" valueType="num">
                                      <p:cBhvr additive="base">
                                        <p:cTn id="14" dur="500" fill="hold"/>
                                        <p:tgtEl>
                                          <p:spTgt spid="34510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9"/>
                                        </p:tgtEl>
                                        <p:attrNameLst>
                                          <p:attrName>style.visibility</p:attrName>
                                        </p:attrNameLst>
                                      </p:cBhvr>
                                      <p:to>
                                        <p:strVal val="visible"/>
                                      </p:to>
                                    </p:set>
                                    <p:anim calcmode="lin" valueType="num">
                                      <p:cBhvr additive="base">
                                        <p:cTn id="19" dur="500" fill="hold"/>
                                        <p:tgtEl>
                                          <p:spTgt spid="345099"/>
                                        </p:tgtEl>
                                        <p:attrNameLst>
                                          <p:attrName>ppt_x</p:attrName>
                                        </p:attrNameLst>
                                      </p:cBhvr>
                                      <p:tavLst>
                                        <p:tav tm="0">
                                          <p:val>
                                            <p:strVal val="0-#ppt_w/2"/>
                                          </p:val>
                                        </p:tav>
                                        <p:tav tm="100000">
                                          <p:val>
                                            <p:strVal val="#ppt_x"/>
                                          </p:val>
                                        </p:tav>
                                      </p:tavLst>
                                    </p:anim>
                                    <p:anim calcmode="lin" valueType="num">
                                      <p:cBhvr additive="base">
                                        <p:cTn id="20" dur="500" fill="hold"/>
                                        <p:tgtEl>
                                          <p:spTgt spid="345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8" grpId="0" build="p" autoUpdateAnimBg="0"/>
      <p:bldP spid="345099" grpId="0" animBg="1" autoUpdateAnimBg="0"/>
      <p:bldP spid="3451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050"/>
          <p:cNvSpPr>
            <a:spLocks noChangeArrowheads="1"/>
          </p:cNvSpPr>
          <p:nvPr/>
        </p:nvSpPr>
        <p:spPr bwMode="auto">
          <a:xfrm>
            <a:off x="228600" y="638175"/>
            <a:ext cx="8763000" cy="9906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dirty="0">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dirty="0">
                <a:latin typeface="Arial" charset="0"/>
              </a:rPr>
              <a:t>¿Qué significa la Protección Financiera?</a:t>
            </a:r>
          </a:p>
        </p:txBody>
      </p:sp>
      <p:sp>
        <p:nvSpPr>
          <p:cNvPr id="348163" name="Text Box 2051"/>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
        <p:nvSpPr>
          <p:cNvPr id="348164" name="Rectangle 2052"/>
          <p:cNvSpPr>
            <a:spLocks noChangeArrowheads="1"/>
          </p:cNvSpPr>
          <p:nvPr/>
        </p:nvSpPr>
        <p:spPr bwMode="auto">
          <a:xfrm>
            <a:off x="304800" y="1343025"/>
            <a:ext cx="8610600" cy="5181600"/>
          </a:xfrm>
          <a:prstGeom prst="rect">
            <a:avLst/>
          </a:prstGeom>
          <a:noFill/>
          <a:ln w="9525">
            <a:noFill/>
            <a:miter lim="800000"/>
            <a:headEnd/>
            <a:tailEnd/>
          </a:ln>
          <a:effectLst/>
        </p:spPr>
        <p:txBody>
          <a:bodyPr/>
          <a:lstStyle/>
          <a:p>
            <a:pPr marL="609600" indent="-609600" algn="just">
              <a:spcBef>
                <a:spcPct val="20000"/>
              </a:spcBef>
              <a:buClr>
                <a:schemeClr val="tx1"/>
              </a:buClr>
              <a:buFont typeface="ZapfDingbats BT" pitchFamily="2" charset="2"/>
              <a:buNone/>
            </a:pPr>
            <a:endParaRPr lang="es-ES_tradnl" sz="1200" b="1" i="1">
              <a:solidFill>
                <a:schemeClr val="accent2"/>
              </a:solidFill>
              <a:latin typeface="Arial" charset="0"/>
            </a:endParaRPr>
          </a:p>
          <a:p>
            <a:pPr marL="609600" indent="-609600">
              <a:spcBef>
                <a:spcPct val="20000"/>
              </a:spcBef>
              <a:buClr>
                <a:srgbClr val="A50021"/>
              </a:buClr>
              <a:buSzPct val="120000"/>
              <a:buFont typeface="Wingdings" pitchFamily="2" charset="2"/>
              <a:buChar char="ü"/>
            </a:pPr>
            <a:r>
              <a:rPr lang="es-ES_tradnl" sz="3200" b="1" i="1">
                <a:solidFill>
                  <a:srgbClr val="990033"/>
                </a:solidFill>
                <a:latin typeface="Arial" charset="0"/>
              </a:rPr>
              <a:t>Cumplimiento de copagos máximos establecidos en Decreto Supremo del Ministerio de Salud N° 170 para patologías GES (</a:t>
            </a:r>
            <a:r>
              <a:rPr lang="es-ES_tradnl" sz="2800" b="1" i="1">
                <a:solidFill>
                  <a:srgbClr val="990033"/>
                </a:solidFill>
                <a:latin typeface="Arial" charset="0"/>
              </a:rPr>
              <a:t>20% del valor determinado en el Arancel de referencia del Régimen)</a:t>
            </a:r>
          </a:p>
          <a:p>
            <a:pPr marL="609600" indent="-609600" algn="just">
              <a:spcBef>
                <a:spcPct val="20000"/>
              </a:spcBef>
              <a:buClr>
                <a:srgbClr val="A50021"/>
              </a:buClr>
              <a:buSzPct val="120000"/>
              <a:buFont typeface="Wingdings" pitchFamily="2" charset="2"/>
              <a:buChar char="ü"/>
            </a:pPr>
            <a:r>
              <a:rPr lang="es-ES" sz="3200" b="1" i="1">
                <a:solidFill>
                  <a:srgbClr val="990033"/>
                </a:solidFill>
                <a:latin typeface="Arial" charset="0"/>
                <a:cs typeface="Tahoma" pitchFamily="34" charset="0"/>
              </a:rPr>
              <a:t>Cobertura Financiera Adicional: 100% del copago una vez superado el deducible (29 cotizaciones mensuales, con un máximo de 122 UF)</a:t>
            </a:r>
            <a:endParaRPr lang="es-ES" sz="3200" b="1" i="1">
              <a:solidFill>
                <a:srgbClr val="990033"/>
              </a:solidFill>
              <a:latin typeface="Arial" charset="0"/>
              <a:cs typeface="Times New Roman" pitchFamily="18" charset="0"/>
            </a:endParaRPr>
          </a:p>
          <a:p>
            <a:pPr marL="609600" indent="-609600" algn="just">
              <a:spcBef>
                <a:spcPct val="20000"/>
              </a:spcBef>
              <a:buClr>
                <a:srgbClr val="A50021"/>
              </a:buClr>
              <a:buSzPct val="120000"/>
              <a:buFont typeface="Wingdings" pitchFamily="2" charset="2"/>
              <a:buChar char="ü"/>
            </a:pPr>
            <a:endParaRPr lang="es-ES_tradnl" sz="3200" b="1" i="1">
              <a:solidFill>
                <a:srgbClr val="990033"/>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4">
                                            <p:txEl>
                                              <p:pRg st="1" end="1"/>
                                            </p:txEl>
                                          </p:spTgt>
                                        </p:tgtEl>
                                        <p:attrNameLst>
                                          <p:attrName>style.visibility</p:attrName>
                                        </p:attrNameLst>
                                      </p:cBhvr>
                                      <p:to>
                                        <p:strVal val="visible"/>
                                      </p:to>
                                    </p:set>
                                    <p:anim calcmode="lin" valueType="num">
                                      <p:cBhvr additive="base">
                                        <p:cTn id="7" dur="500" fill="hold"/>
                                        <p:tgtEl>
                                          <p:spTgt spid="34816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4">
                                            <p:txEl>
                                              <p:pRg st="1" end="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48164">
                                            <p:txEl>
                                              <p:pRg st="1" end="1"/>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64">
                                            <p:txEl>
                                              <p:pRg st="2" end="2"/>
                                            </p:txEl>
                                          </p:spTgt>
                                        </p:tgtEl>
                                        <p:attrNameLst>
                                          <p:attrName>style.visibility</p:attrName>
                                        </p:attrNameLst>
                                      </p:cBhvr>
                                      <p:to>
                                        <p:strVal val="visible"/>
                                      </p:to>
                                    </p:set>
                                    <p:anim calcmode="lin" valueType="num">
                                      <p:cBhvr additive="base">
                                        <p:cTn id="13" dur="500" fill="hold"/>
                                        <p:tgtEl>
                                          <p:spTgt spid="34816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64">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348164">
                                            <p:txEl>
                                              <p:pRg st="2" end="2"/>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CuadroTexto"/>
          <p:cNvSpPr txBox="1">
            <a:spLocks noChangeArrowheads="1"/>
          </p:cNvSpPr>
          <p:nvPr/>
        </p:nvSpPr>
        <p:spPr bwMode="auto">
          <a:xfrm>
            <a:off x="900113" y="692150"/>
            <a:ext cx="7200900" cy="646113"/>
          </a:xfrm>
          <a:prstGeom prst="rect">
            <a:avLst/>
          </a:prstGeom>
          <a:noFill/>
          <a:ln w="9525">
            <a:noFill/>
            <a:miter lim="800000"/>
            <a:headEnd/>
            <a:tailEnd/>
          </a:ln>
        </p:spPr>
        <p:txBody>
          <a:bodyPr>
            <a:spAutoFit/>
          </a:bodyPr>
          <a:lstStyle/>
          <a:p>
            <a:pPr algn="ctr"/>
            <a:r>
              <a:rPr lang="es-CL" sz="3600" b="1" dirty="0">
                <a:solidFill>
                  <a:srgbClr val="0070C0"/>
                </a:solidFill>
              </a:rPr>
              <a:t>INFORMACIÓN DEL GES</a:t>
            </a:r>
          </a:p>
        </p:txBody>
      </p:sp>
      <p:sp>
        <p:nvSpPr>
          <p:cNvPr id="6147" name="4 CuadroTexto"/>
          <p:cNvSpPr txBox="1">
            <a:spLocks noChangeArrowheads="1"/>
          </p:cNvSpPr>
          <p:nvPr/>
        </p:nvSpPr>
        <p:spPr bwMode="auto">
          <a:xfrm>
            <a:off x="611561" y="1628800"/>
            <a:ext cx="7992690" cy="3785652"/>
          </a:xfrm>
          <a:prstGeom prst="rect">
            <a:avLst/>
          </a:prstGeom>
          <a:noFill/>
          <a:ln w="9525">
            <a:noFill/>
            <a:miter lim="800000"/>
            <a:headEnd/>
            <a:tailEnd/>
          </a:ln>
        </p:spPr>
        <p:txBody>
          <a:bodyPr wrap="square">
            <a:spAutoFit/>
          </a:bodyPr>
          <a:lstStyle/>
          <a:p>
            <a:pPr algn="just"/>
            <a:r>
              <a:rPr lang="es-CL" sz="2400" dirty="0">
                <a:solidFill>
                  <a:srgbClr val="002060"/>
                </a:solidFill>
              </a:rPr>
              <a:t>El artículo 24 de la Ley 19.966, señala que los “prestadores de salud deberán  informar  a los beneficiarios que tienen derecho a las Garantías Explícitas en Salud otorgadas por el Régimen”</a:t>
            </a:r>
          </a:p>
          <a:p>
            <a:pPr algn="just"/>
            <a:r>
              <a:rPr lang="es-CL" sz="2400" dirty="0">
                <a:solidFill>
                  <a:srgbClr val="002060"/>
                </a:solidFill>
              </a:rPr>
              <a:t>Si el paciente cumple con los requisitos, el profesional le notifica que se trata de un problema GES y le informa sus derechos.</a:t>
            </a:r>
          </a:p>
          <a:p>
            <a:pPr algn="just"/>
            <a:r>
              <a:rPr lang="es-CL" sz="2400" dirty="0">
                <a:solidFill>
                  <a:srgbClr val="002060"/>
                </a:solidFill>
              </a:rPr>
              <a:t>Dependiendo del problema y del  Centro donde se hizo la pesquisa, el paciente puede ser atendido en el mismo centro o será derivado.</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611561" y="1125538"/>
            <a:ext cx="7632328" cy="3908762"/>
          </a:xfrm>
          <a:prstGeom prst="rect">
            <a:avLst/>
          </a:prstGeom>
          <a:noFill/>
          <a:ln w="9525">
            <a:noFill/>
            <a:miter lim="800000"/>
            <a:headEnd/>
            <a:tailEnd/>
          </a:ln>
        </p:spPr>
        <p:txBody>
          <a:bodyPr wrap="square">
            <a:spAutoFit/>
          </a:bodyPr>
          <a:lstStyle/>
          <a:p>
            <a:pPr algn="just"/>
            <a:r>
              <a:rPr lang="es-CL" sz="3200" b="1" dirty="0">
                <a:solidFill>
                  <a:srgbClr val="002060"/>
                </a:solidFill>
              </a:rPr>
              <a:t>Si el beneficiario es afiliado a una </a:t>
            </a:r>
            <a:r>
              <a:rPr lang="es-CL" sz="3200" b="1" dirty="0" err="1">
                <a:solidFill>
                  <a:srgbClr val="002060"/>
                </a:solidFill>
              </a:rPr>
              <a:t>Isapre</a:t>
            </a:r>
            <a:r>
              <a:rPr lang="es-CL" sz="3200" b="1" dirty="0">
                <a:solidFill>
                  <a:srgbClr val="002060"/>
                </a:solidFill>
              </a:rPr>
              <a:t> </a:t>
            </a:r>
            <a:r>
              <a:rPr lang="es-CL" sz="3200" b="1" dirty="0" smtClean="0">
                <a:solidFill>
                  <a:srgbClr val="002060"/>
                </a:solidFill>
                <a:sym typeface="Wingdings" pitchFamily="2" charset="2"/>
              </a:rPr>
              <a:t></a:t>
            </a:r>
          </a:p>
          <a:p>
            <a:pPr algn="just"/>
            <a:endParaRPr lang="es-CL" sz="2400" dirty="0" smtClean="0">
              <a:solidFill>
                <a:srgbClr val="002060"/>
              </a:solidFill>
              <a:sym typeface="Wingdings" pitchFamily="2" charset="2"/>
            </a:endParaRPr>
          </a:p>
          <a:p>
            <a:pPr algn="just"/>
            <a:r>
              <a:rPr lang="es-CL" sz="2400" dirty="0" smtClean="0">
                <a:solidFill>
                  <a:srgbClr val="002060"/>
                </a:solidFill>
              </a:rPr>
              <a:t>S</a:t>
            </a:r>
            <a:r>
              <a:rPr lang="es-CL" sz="2400" dirty="0" smtClean="0">
                <a:solidFill>
                  <a:srgbClr val="002060"/>
                </a:solidFill>
              </a:rPr>
              <a:t>e </a:t>
            </a:r>
            <a:r>
              <a:rPr lang="es-CL" sz="2400" dirty="0">
                <a:solidFill>
                  <a:srgbClr val="002060"/>
                </a:solidFill>
              </a:rPr>
              <a:t>le entregará la notificación para que la gestiones ante la aseguradora.</a:t>
            </a:r>
          </a:p>
          <a:p>
            <a:pPr algn="just"/>
            <a:r>
              <a:rPr lang="es-CL" sz="2400" dirty="0">
                <a:solidFill>
                  <a:srgbClr val="002060"/>
                </a:solidFill>
              </a:rPr>
              <a:t>La ley 19.966 establece en el artículo 24 que es deber del prestador informar  al paciente., para lo cual la superintendencia estableció que al momento de la confirmación de salud, debe entregar al paciente una copia del formulario firmado por el representante del prestador y por el usuario o su representante.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533400" y="762000"/>
            <a:ext cx="8763000" cy="9906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a:solidFill>
                  <a:schemeClr val="accent2"/>
                </a:solidFill>
                <a:latin typeface="Arial" charset="0"/>
              </a:rPr>
              <a:t> FUNCIONAMIENTO</a:t>
            </a:r>
          </a:p>
        </p:txBody>
      </p:sp>
      <p:sp>
        <p:nvSpPr>
          <p:cNvPr id="346115" name="Text Box 3"/>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
        <p:nvSpPr>
          <p:cNvPr id="346124" name="AutoShape 12"/>
          <p:cNvSpPr>
            <a:spLocks noChangeArrowheads="1"/>
          </p:cNvSpPr>
          <p:nvPr/>
        </p:nvSpPr>
        <p:spPr bwMode="auto">
          <a:xfrm>
            <a:off x="3200400" y="3067050"/>
            <a:ext cx="762000" cy="533400"/>
          </a:xfrm>
          <a:prstGeom prst="rightArrow">
            <a:avLst>
              <a:gd name="adj1" fmla="val 50000"/>
              <a:gd name="adj2" fmla="val 35714"/>
            </a:avLst>
          </a:prstGeom>
          <a:solidFill>
            <a:srgbClr val="FF0000"/>
          </a:solidFill>
          <a:ln w="9525">
            <a:solidFill>
              <a:schemeClr val="tx1"/>
            </a:solidFill>
            <a:miter lim="800000"/>
            <a:headEnd/>
            <a:tailEnd/>
          </a:ln>
          <a:effectLst/>
        </p:spPr>
        <p:txBody>
          <a:bodyPr wrap="none" anchor="ctr"/>
          <a:lstStyle/>
          <a:p>
            <a:endParaRPr lang="es-CL"/>
          </a:p>
        </p:txBody>
      </p:sp>
      <p:sp>
        <p:nvSpPr>
          <p:cNvPr id="346125" name="AutoShape 13"/>
          <p:cNvSpPr>
            <a:spLocks noChangeArrowheads="1"/>
          </p:cNvSpPr>
          <p:nvPr/>
        </p:nvSpPr>
        <p:spPr bwMode="auto">
          <a:xfrm>
            <a:off x="685800" y="2590800"/>
            <a:ext cx="2286000" cy="1447800"/>
          </a:xfrm>
          <a:prstGeom prst="homePlate">
            <a:avLst>
              <a:gd name="adj" fmla="val 39474"/>
            </a:avLst>
          </a:prstGeom>
          <a:solidFill>
            <a:srgbClr val="FFFF99"/>
          </a:solidFill>
          <a:ln w="3175">
            <a:solidFill>
              <a:schemeClr val="tx1"/>
            </a:solidFill>
            <a:miter lim="800000"/>
            <a:headEnd/>
            <a:tailEnd/>
          </a:ln>
          <a:effectLst/>
        </p:spPr>
        <p:txBody>
          <a:bodyPr lIns="91435" tIns="45717" rIns="91435" bIns="45717" anchor="ctr">
            <a:spAutoFit/>
          </a:bodyPr>
          <a:lstStyle/>
          <a:p>
            <a:endParaRPr lang="es-CL"/>
          </a:p>
        </p:txBody>
      </p:sp>
      <p:sp>
        <p:nvSpPr>
          <p:cNvPr id="346126" name="Text Box 14"/>
          <p:cNvSpPr txBox="1">
            <a:spLocks noChangeArrowheads="1"/>
          </p:cNvSpPr>
          <p:nvPr/>
        </p:nvSpPr>
        <p:spPr bwMode="auto">
          <a:xfrm>
            <a:off x="4343400" y="1905000"/>
            <a:ext cx="4343400" cy="3090863"/>
          </a:xfrm>
          <a:prstGeom prst="rect">
            <a:avLst/>
          </a:prstGeom>
          <a:solidFill>
            <a:schemeClr val="bg1"/>
          </a:solidFill>
          <a:ln w="9525">
            <a:solidFill>
              <a:srgbClr val="000080"/>
            </a:solidFill>
            <a:miter lim="800000"/>
            <a:headEnd/>
            <a:tailEnd/>
          </a:ln>
          <a:effectLst/>
        </p:spPr>
        <p:txBody>
          <a:bodyPr>
            <a:spAutoFit/>
          </a:bodyPr>
          <a:lstStyle/>
          <a:p>
            <a:pPr algn="ctr" eaLnBrk="0" hangingPunct="0">
              <a:spcBef>
                <a:spcPct val="50000"/>
              </a:spcBef>
            </a:pPr>
            <a:r>
              <a:rPr lang="es-ES_tradnl" sz="2800" b="1">
                <a:latin typeface="Century Gothic" pitchFamily="34" charset="0"/>
              </a:rPr>
              <a:t>PARA AFILIADOS A FONASA O ISAPRES OPERA </a:t>
            </a:r>
            <a:r>
              <a:rPr lang="es-ES_tradnl" sz="2800" b="1">
                <a:solidFill>
                  <a:srgbClr val="CC0000"/>
                </a:solidFill>
                <a:latin typeface="Century Gothic" pitchFamily="34" charset="0"/>
              </a:rPr>
              <a:t>EN UNA RED CERRADA DE PRESTADORES,</a:t>
            </a:r>
            <a:r>
              <a:rPr lang="es-ES_tradnl" sz="2800" b="1">
                <a:latin typeface="Century Gothic" pitchFamily="34" charset="0"/>
              </a:rPr>
              <a:t> NO EN MODALIDAD LIBRE ELECCIÓN</a:t>
            </a:r>
          </a:p>
        </p:txBody>
      </p:sp>
      <p:sp>
        <p:nvSpPr>
          <p:cNvPr id="346127" name="Text Box 15"/>
          <p:cNvSpPr txBox="1">
            <a:spLocks noChangeArrowheads="1"/>
          </p:cNvSpPr>
          <p:nvPr/>
        </p:nvSpPr>
        <p:spPr bwMode="auto">
          <a:xfrm>
            <a:off x="838200" y="2835275"/>
            <a:ext cx="1524000" cy="822325"/>
          </a:xfrm>
          <a:prstGeom prst="rect">
            <a:avLst/>
          </a:prstGeom>
          <a:noFill/>
          <a:ln w="9525">
            <a:noFill/>
            <a:miter lim="800000"/>
            <a:headEnd/>
            <a:tailEnd/>
          </a:ln>
          <a:effectLst/>
        </p:spPr>
        <p:txBody>
          <a:bodyPr lIns="91435" tIns="45717" rIns="91435" bIns="45717" anchor="ctr">
            <a:spAutoFit/>
          </a:bodyPr>
          <a:lstStyle/>
          <a:p>
            <a:pPr algn="ctr" eaLnBrk="0" hangingPunct="0">
              <a:spcBef>
                <a:spcPct val="50000"/>
              </a:spcBef>
            </a:pPr>
            <a:r>
              <a:rPr lang="es-ES_tradnl" b="1" i="1">
                <a:latin typeface="Arial" charset="0"/>
              </a:rPr>
              <a:t>¿Cómo opera?</a:t>
            </a:r>
          </a:p>
        </p:txBody>
      </p:sp>
      <p:sp>
        <p:nvSpPr>
          <p:cNvPr id="346128" name="Oval 16"/>
          <p:cNvSpPr>
            <a:spLocks noChangeArrowheads="1"/>
          </p:cNvSpPr>
          <p:nvPr/>
        </p:nvSpPr>
        <p:spPr bwMode="auto">
          <a:xfrm>
            <a:off x="2286000" y="2209800"/>
            <a:ext cx="4191000" cy="2667000"/>
          </a:xfrm>
          <a:prstGeom prst="ellipse">
            <a:avLst/>
          </a:prstGeom>
          <a:solidFill>
            <a:srgbClr val="990033"/>
          </a:solidFill>
          <a:ln w="9525">
            <a:solidFill>
              <a:srgbClr val="000080"/>
            </a:solidFill>
            <a:round/>
            <a:headEnd/>
            <a:tailEnd/>
          </a:ln>
          <a:effectLst/>
        </p:spPr>
        <p:txBody>
          <a:bodyPr wrap="none" lIns="91435" tIns="45717" rIns="91435" bIns="45717" anchor="ctr">
            <a:spAutoFit/>
          </a:bodyPr>
          <a:lstStyle/>
          <a:p>
            <a:endParaRPr lang="es-CL"/>
          </a:p>
        </p:txBody>
      </p:sp>
      <p:sp>
        <p:nvSpPr>
          <p:cNvPr id="346129" name="Text Box 17"/>
          <p:cNvSpPr txBox="1">
            <a:spLocks noChangeArrowheads="1"/>
          </p:cNvSpPr>
          <p:nvPr/>
        </p:nvSpPr>
        <p:spPr bwMode="auto">
          <a:xfrm>
            <a:off x="2876550" y="2590800"/>
            <a:ext cx="3168650" cy="1800225"/>
          </a:xfrm>
          <a:prstGeom prst="rect">
            <a:avLst/>
          </a:prstGeom>
          <a:noFill/>
          <a:ln w="9525">
            <a:noFill/>
            <a:miter lim="800000"/>
            <a:headEnd/>
            <a:tailEnd/>
          </a:ln>
          <a:effectLst/>
        </p:spPr>
        <p:txBody>
          <a:bodyPr lIns="91435" tIns="45717" rIns="91435" bIns="45717">
            <a:spAutoFit/>
          </a:bodyPr>
          <a:lstStyle/>
          <a:p>
            <a:pPr algn="ctr" eaLnBrk="0" hangingPunct="0">
              <a:spcBef>
                <a:spcPct val="50000"/>
              </a:spcBef>
            </a:pPr>
            <a:r>
              <a:rPr lang="es-CL" sz="28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ahoma" pitchFamily="34" charset="0"/>
              </a:rPr>
              <a:t>El Fonasa o mi Isapre me indica donde debo atenderme</a:t>
            </a:r>
            <a:endParaRPr lang="es-ES" sz="2800" b="1">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6124"/>
                                        </p:tgtEl>
                                        <p:attrNameLst>
                                          <p:attrName>style.visibility</p:attrName>
                                        </p:attrNameLst>
                                      </p:cBhvr>
                                      <p:to>
                                        <p:strVal val="visible"/>
                                      </p:to>
                                    </p:set>
                                    <p:anim calcmode="lin" valueType="num">
                                      <p:cBhvr additive="base">
                                        <p:cTn id="7" dur="500" fill="hold"/>
                                        <p:tgtEl>
                                          <p:spTgt spid="346124"/>
                                        </p:tgtEl>
                                        <p:attrNameLst>
                                          <p:attrName>ppt_x</p:attrName>
                                        </p:attrNameLst>
                                      </p:cBhvr>
                                      <p:tavLst>
                                        <p:tav tm="0">
                                          <p:val>
                                            <p:strVal val="0-#ppt_w/2"/>
                                          </p:val>
                                        </p:tav>
                                        <p:tav tm="100000">
                                          <p:val>
                                            <p:strVal val="#ppt_x"/>
                                          </p:val>
                                        </p:tav>
                                      </p:tavLst>
                                    </p:anim>
                                    <p:anim calcmode="lin" valueType="num">
                                      <p:cBhvr additive="base">
                                        <p:cTn id="8" dur="500" fill="hold"/>
                                        <p:tgtEl>
                                          <p:spTgt spid="3461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6126"/>
                                        </p:tgtEl>
                                        <p:attrNameLst>
                                          <p:attrName>style.visibility</p:attrName>
                                        </p:attrNameLst>
                                      </p:cBhvr>
                                      <p:to>
                                        <p:strVal val="visible"/>
                                      </p:to>
                                    </p:set>
                                    <p:anim calcmode="lin" valueType="num">
                                      <p:cBhvr additive="base">
                                        <p:cTn id="13" dur="500" fill="hold"/>
                                        <p:tgtEl>
                                          <p:spTgt spid="346126"/>
                                        </p:tgtEl>
                                        <p:attrNameLst>
                                          <p:attrName>ppt_x</p:attrName>
                                        </p:attrNameLst>
                                      </p:cBhvr>
                                      <p:tavLst>
                                        <p:tav tm="0">
                                          <p:val>
                                            <p:strVal val="0-#ppt_w/2"/>
                                          </p:val>
                                        </p:tav>
                                        <p:tav tm="100000">
                                          <p:val>
                                            <p:strVal val="#ppt_x"/>
                                          </p:val>
                                        </p:tav>
                                      </p:tavLst>
                                    </p:anim>
                                    <p:anim calcmode="lin" valueType="num">
                                      <p:cBhvr additive="base">
                                        <p:cTn id="14" dur="500" fill="hold"/>
                                        <p:tgtEl>
                                          <p:spTgt spid="3461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6128"/>
                                        </p:tgtEl>
                                        <p:attrNameLst>
                                          <p:attrName>style.visibility</p:attrName>
                                        </p:attrNameLst>
                                      </p:cBhvr>
                                      <p:to>
                                        <p:strVal val="visible"/>
                                      </p:to>
                                    </p:set>
                                    <p:anim calcmode="lin" valueType="num">
                                      <p:cBhvr additive="base">
                                        <p:cTn id="19" dur="500" fill="hold"/>
                                        <p:tgtEl>
                                          <p:spTgt spid="346128"/>
                                        </p:tgtEl>
                                        <p:attrNameLst>
                                          <p:attrName>ppt_x</p:attrName>
                                        </p:attrNameLst>
                                      </p:cBhvr>
                                      <p:tavLst>
                                        <p:tav tm="0">
                                          <p:val>
                                            <p:strVal val="0-#ppt_w/2"/>
                                          </p:val>
                                        </p:tav>
                                        <p:tav tm="100000">
                                          <p:val>
                                            <p:strVal val="#ppt_x"/>
                                          </p:val>
                                        </p:tav>
                                      </p:tavLst>
                                    </p:anim>
                                    <p:anim calcmode="lin" valueType="num">
                                      <p:cBhvr additive="base">
                                        <p:cTn id="20" dur="500" fill="hold"/>
                                        <p:tgtEl>
                                          <p:spTgt spid="3461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6129"/>
                                        </p:tgtEl>
                                        <p:attrNameLst>
                                          <p:attrName>style.visibility</p:attrName>
                                        </p:attrNameLst>
                                      </p:cBhvr>
                                      <p:to>
                                        <p:strVal val="visible"/>
                                      </p:to>
                                    </p:set>
                                    <p:anim calcmode="lin" valueType="num">
                                      <p:cBhvr additive="base">
                                        <p:cTn id="25" dur="500" fill="hold"/>
                                        <p:tgtEl>
                                          <p:spTgt spid="346129"/>
                                        </p:tgtEl>
                                        <p:attrNameLst>
                                          <p:attrName>ppt_x</p:attrName>
                                        </p:attrNameLst>
                                      </p:cBhvr>
                                      <p:tavLst>
                                        <p:tav tm="0">
                                          <p:val>
                                            <p:strVal val="0-#ppt_w/2"/>
                                          </p:val>
                                        </p:tav>
                                        <p:tav tm="100000">
                                          <p:val>
                                            <p:strVal val="#ppt_x"/>
                                          </p:val>
                                        </p:tav>
                                      </p:tavLst>
                                    </p:anim>
                                    <p:anim calcmode="lin" valueType="num">
                                      <p:cBhvr additive="base">
                                        <p:cTn id="26" dur="500" fill="hold"/>
                                        <p:tgtEl>
                                          <p:spTgt spid="346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4" grpId="0" animBg="1"/>
      <p:bldP spid="346126" grpId="0" animBg="1" autoUpdateAnimBg="0"/>
      <p:bldP spid="346128" grpId="0" animBg="1"/>
      <p:bldP spid="34612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533400" y="762000"/>
            <a:ext cx="8763000" cy="990600"/>
          </a:xfrm>
          <a:prstGeom prst="rect">
            <a:avLst/>
          </a:prstGeom>
          <a:noFill/>
          <a:ln w="9525">
            <a:noFill/>
            <a:miter lim="800000"/>
            <a:headEnd/>
            <a:tailEnd/>
          </a:ln>
          <a:effectLst/>
        </p:spPr>
        <p:txBody>
          <a:bodyPr/>
          <a:lstStyle/>
          <a:p>
            <a:pPr marL="381000" indent="-381000" algn="just">
              <a:spcBef>
                <a:spcPct val="20000"/>
              </a:spcBef>
              <a:buClr>
                <a:schemeClr val="tx1"/>
              </a:buClr>
              <a:buFont typeface="ZapfDingbats BT" pitchFamily="2" charset="2"/>
              <a:buNone/>
            </a:pPr>
            <a:endParaRPr lang="es-ES_tradnl" sz="1200" b="1" i="1">
              <a:solidFill>
                <a:schemeClr val="accent2"/>
              </a:solidFill>
              <a:latin typeface="Arial" charset="0"/>
            </a:endParaRPr>
          </a:p>
          <a:p>
            <a:pPr marL="381000" indent="-381000">
              <a:spcBef>
                <a:spcPct val="20000"/>
              </a:spcBef>
              <a:buClr>
                <a:srgbClr val="A50021"/>
              </a:buClr>
              <a:buSzPct val="120000"/>
              <a:buFont typeface="Monotype Sorts" pitchFamily="2" charset="2"/>
              <a:buChar char="4"/>
            </a:pPr>
            <a:r>
              <a:rPr lang="es-ES_tradnl" sz="3200" b="1" i="1">
                <a:solidFill>
                  <a:schemeClr val="accent2"/>
                </a:solidFill>
                <a:latin typeface="Arial" charset="0"/>
              </a:rPr>
              <a:t> FUNCIONAMIENTO</a:t>
            </a:r>
          </a:p>
        </p:txBody>
      </p:sp>
      <p:sp>
        <p:nvSpPr>
          <p:cNvPr id="353283" name="Text Box 3"/>
          <p:cNvSpPr txBox="1">
            <a:spLocks noChangeArrowheads="1"/>
          </p:cNvSpPr>
          <p:nvPr/>
        </p:nvSpPr>
        <p:spPr bwMode="auto">
          <a:xfrm>
            <a:off x="76200" y="0"/>
            <a:ext cx="8839200" cy="762000"/>
          </a:xfrm>
          <a:prstGeom prst="rect">
            <a:avLst/>
          </a:prstGeom>
          <a:noFill/>
          <a:ln w="9525">
            <a:noFill/>
            <a:miter lim="800000"/>
            <a:headEnd/>
            <a:tailEnd/>
          </a:ln>
          <a:effectLst>
            <a:outerShdw dist="53882" dir="2700000" algn="ctr" rotWithShape="0">
              <a:schemeClr val="tx1"/>
            </a:outerShdw>
          </a:effectLst>
        </p:spPr>
        <p:txBody>
          <a:bodyPr>
            <a:spAutoFit/>
          </a:bodyPr>
          <a:lstStyle/>
          <a:p>
            <a:pPr algn="ctr"/>
            <a:r>
              <a:rPr lang="es-MX" sz="4400" b="1" dirty="0">
                <a:solidFill>
                  <a:srgbClr val="0070C0"/>
                </a:solidFill>
                <a:latin typeface="Arial Narrow" pitchFamily="34" charset="0"/>
              </a:rPr>
              <a:t>Garantías Explícitas en Salud (GES)</a:t>
            </a:r>
          </a:p>
        </p:txBody>
      </p:sp>
      <p:sp>
        <p:nvSpPr>
          <p:cNvPr id="353285" name="AutoShape 5"/>
          <p:cNvSpPr>
            <a:spLocks noChangeArrowheads="1"/>
          </p:cNvSpPr>
          <p:nvPr/>
        </p:nvSpPr>
        <p:spPr bwMode="auto">
          <a:xfrm>
            <a:off x="152400" y="2913063"/>
            <a:ext cx="2286000" cy="1600200"/>
          </a:xfrm>
          <a:prstGeom prst="homePlate">
            <a:avLst>
              <a:gd name="adj" fmla="val 35714"/>
            </a:avLst>
          </a:prstGeom>
          <a:solidFill>
            <a:srgbClr val="FFFF99"/>
          </a:solidFill>
          <a:ln w="3175">
            <a:solidFill>
              <a:schemeClr val="tx1"/>
            </a:solidFill>
            <a:miter lim="800000"/>
            <a:headEnd/>
            <a:tailEnd/>
          </a:ln>
          <a:effectLst/>
        </p:spPr>
        <p:txBody>
          <a:bodyPr lIns="91435" tIns="45717" rIns="91435" bIns="45717" anchor="ctr">
            <a:spAutoFit/>
          </a:bodyPr>
          <a:lstStyle/>
          <a:p>
            <a:endParaRPr lang="es-CL"/>
          </a:p>
        </p:txBody>
      </p:sp>
      <p:sp>
        <p:nvSpPr>
          <p:cNvPr id="353286" name="Text Box 6"/>
          <p:cNvSpPr txBox="1">
            <a:spLocks noChangeArrowheads="1"/>
          </p:cNvSpPr>
          <p:nvPr/>
        </p:nvSpPr>
        <p:spPr bwMode="auto">
          <a:xfrm>
            <a:off x="2971800" y="2182813"/>
            <a:ext cx="3124200" cy="528637"/>
          </a:xfrm>
          <a:prstGeom prst="rect">
            <a:avLst/>
          </a:prstGeom>
          <a:solidFill>
            <a:schemeClr val="bg1"/>
          </a:solidFill>
          <a:ln w="9525">
            <a:solidFill>
              <a:srgbClr val="000080"/>
            </a:solidFill>
            <a:miter lim="800000"/>
            <a:headEnd/>
            <a:tailEnd/>
          </a:ln>
          <a:effectLst/>
        </p:spPr>
        <p:txBody>
          <a:bodyPr>
            <a:spAutoFit/>
          </a:bodyPr>
          <a:lstStyle/>
          <a:p>
            <a:pPr algn="ctr" eaLnBrk="0" hangingPunct="0">
              <a:spcBef>
                <a:spcPct val="50000"/>
              </a:spcBef>
            </a:pPr>
            <a:r>
              <a:rPr lang="es-ES_tradnl" sz="2800" b="1">
                <a:latin typeface="Century Gothic" pitchFamily="34" charset="0"/>
              </a:rPr>
              <a:t>VIA NORMAL</a:t>
            </a:r>
          </a:p>
        </p:txBody>
      </p:sp>
      <p:sp>
        <p:nvSpPr>
          <p:cNvPr id="353287" name="Text Box 7"/>
          <p:cNvSpPr txBox="1">
            <a:spLocks noChangeArrowheads="1"/>
          </p:cNvSpPr>
          <p:nvPr/>
        </p:nvSpPr>
        <p:spPr bwMode="auto">
          <a:xfrm>
            <a:off x="3048000" y="3827463"/>
            <a:ext cx="4343400" cy="1022350"/>
          </a:xfrm>
          <a:prstGeom prst="rect">
            <a:avLst/>
          </a:prstGeom>
          <a:solidFill>
            <a:srgbClr val="FF0000"/>
          </a:solidFill>
          <a:ln w="76200">
            <a:solidFill>
              <a:schemeClr val="tx1"/>
            </a:solidFill>
            <a:miter lim="800000"/>
            <a:headEnd/>
            <a:tailEnd/>
          </a:ln>
          <a:effectLst/>
        </p:spPr>
        <p:txBody>
          <a:bodyPr>
            <a:spAutoFit/>
          </a:bodyPr>
          <a:lstStyle/>
          <a:p>
            <a:pPr algn="ctr" eaLnBrk="0" hangingPunct="0">
              <a:spcBef>
                <a:spcPct val="50000"/>
              </a:spcBef>
            </a:pPr>
            <a:r>
              <a:rPr lang="es-ES_tradnl" sz="2800" b="1">
                <a:solidFill>
                  <a:schemeClr val="bg1"/>
                </a:solidFill>
                <a:latin typeface="Century Gothic" pitchFamily="34" charset="0"/>
              </a:rPr>
              <a:t>URGENCIA O RIESGO VITAL</a:t>
            </a:r>
          </a:p>
        </p:txBody>
      </p:sp>
      <p:sp>
        <p:nvSpPr>
          <p:cNvPr id="353288" name="Line 8"/>
          <p:cNvSpPr>
            <a:spLocks noChangeShapeType="1"/>
          </p:cNvSpPr>
          <p:nvPr/>
        </p:nvSpPr>
        <p:spPr bwMode="auto">
          <a:xfrm flipV="1">
            <a:off x="1981200" y="2514600"/>
            <a:ext cx="838200" cy="457200"/>
          </a:xfrm>
          <a:prstGeom prst="line">
            <a:avLst/>
          </a:prstGeom>
          <a:noFill/>
          <a:ln w="76200">
            <a:solidFill>
              <a:schemeClr val="tx1"/>
            </a:solidFill>
            <a:round/>
            <a:headEnd/>
            <a:tailEnd type="triangle" w="med" len="med"/>
          </a:ln>
          <a:effectLst/>
        </p:spPr>
        <p:txBody>
          <a:bodyPr/>
          <a:lstStyle/>
          <a:p>
            <a:endParaRPr lang="es-CL"/>
          </a:p>
        </p:txBody>
      </p:sp>
      <p:sp>
        <p:nvSpPr>
          <p:cNvPr id="353289" name="Line 9"/>
          <p:cNvSpPr>
            <a:spLocks noChangeShapeType="1"/>
          </p:cNvSpPr>
          <p:nvPr/>
        </p:nvSpPr>
        <p:spPr bwMode="auto">
          <a:xfrm>
            <a:off x="2286000" y="3979863"/>
            <a:ext cx="762000" cy="381000"/>
          </a:xfrm>
          <a:prstGeom prst="line">
            <a:avLst/>
          </a:prstGeom>
          <a:noFill/>
          <a:ln w="76200">
            <a:solidFill>
              <a:schemeClr val="tx1"/>
            </a:solidFill>
            <a:round/>
            <a:headEnd/>
            <a:tailEnd type="triangle" w="med" len="med"/>
          </a:ln>
          <a:effectLst/>
        </p:spPr>
        <p:txBody>
          <a:bodyPr/>
          <a:lstStyle/>
          <a:p>
            <a:endParaRPr lang="es-CL"/>
          </a:p>
        </p:txBody>
      </p:sp>
      <p:sp>
        <p:nvSpPr>
          <p:cNvPr id="353290" name="Text Box 10"/>
          <p:cNvSpPr txBox="1">
            <a:spLocks noChangeArrowheads="1"/>
          </p:cNvSpPr>
          <p:nvPr/>
        </p:nvSpPr>
        <p:spPr bwMode="auto">
          <a:xfrm>
            <a:off x="228600" y="2916238"/>
            <a:ext cx="1524000" cy="1552575"/>
          </a:xfrm>
          <a:prstGeom prst="rect">
            <a:avLst/>
          </a:prstGeom>
          <a:noFill/>
          <a:ln w="9525">
            <a:noFill/>
            <a:miter lim="800000"/>
            <a:headEnd/>
            <a:tailEnd/>
          </a:ln>
          <a:effectLst/>
        </p:spPr>
        <p:txBody>
          <a:bodyPr lIns="91435" tIns="45717" rIns="91435" bIns="45717" anchor="ctr">
            <a:spAutoFit/>
          </a:bodyPr>
          <a:lstStyle/>
          <a:p>
            <a:pPr algn="ctr" eaLnBrk="0" hangingPunct="0">
              <a:spcBef>
                <a:spcPct val="50000"/>
              </a:spcBef>
            </a:pPr>
            <a:r>
              <a:rPr lang="es-ES_tradnl" b="1" i="1">
                <a:latin typeface="Arial" charset="0"/>
              </a:rPr>
              <a:t>¿Cómo acceder a las GES?</a:t>
            </a:r>
          </a:p>
        </p:txBody>
      </p:sp>
      <p:sp>
        <p:nvSpPr>
          <p:cNvPr id="353291" name="AutoShape 11"/>
          <p:cNvSpPr>
            <a:spLocks noChangeArrowheads="1"/>
          </p:cNvSpPr>
          <p:nvPr/>
        </p:nvSpPr>
        <p:spPr bwMode="auto">
          <a:xfrm>
            <a:off x="6400800" y="1039813"/>
            <a:ext cx="2514600" cy="5208587"/>
          </a:xfrm>
          <a:prstGeom prst="wedgeRoundRectCallout">
            <a:avLst>
              <a:gd name="adj1" fmla="val -77338"/>
              <a:gd name="adj2" fmla="val -22569"/>
              <a:gd name="adj3" fmla="val 16667"/>
            </a:avLst>
          </a:prstGeom>
          <a:solidFill>
            <a:srgbClr val="CCFFCC"/>
          </a:solidFill>
          <a:ln w="9525">
            <a:solidFill>
              <a:schemeClr val="tx1"/>
            </a:solidFill>
            <a:miter lim="800000"/>
            <a:headEnd/>
            <a:tailEnd/>
          </a:ln>
          <a:effectLst/>
        </p:spPr>
        <p:txBody>
          <a:bodyPr/>
          <a:lstStyle/>
          <a:p>
            <a:pPr algn="ctr" eaLnBrk="0" hangingPunct="0">
              <a:spcBef>
                <a:spcPct val="50000"/>
              </a:spcBef>
            </a:pPr>
            <a:r>
              <a:rPr lang="es-ES_tradnl" b="1"/>
              <a:t>Con el diagnóstico médico o sospecha de una enfermedad AUGE o GES: Solicitar en el Consultorio (FONASA), o en su ISAPRE, el acceso y la designación de un prestador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3285"/>
                                        </p:tgtEl>
                                        <p:attrNameLst>
                                          <p:attrName>style.visibility</p:attrName>
                                        </p:attrNameLst>
                                      </p:cBhvr>
                                      <p:to>
                                        <p:strVal val="visible"/>
                                      </p:to>
                                    </p:set>
                                    <p:anim calcmode="lin" valueType="num">
                                      <p:cBhvr additive="base">
                                        <p:cTn id="7" dur="500" fill="hold"/>
                                        <p:tgtEl>
                                          <p:spTgt spid="353285"/>
                                        </p:tgtEl>
                                        <p:attrNameLst>
                                          <p:attrName>ppt_x</p:attrName>
                                        </p:attrNameLst>
                                      </p:cBhvr>
                                      <p:tavLst>
                                        <p:tav tm="0">
                                          <p:val>
                                            <p:strVal val="0-#ppt_w/2"/>
                                          </p:val>
                                        </p:tav>
                                        <p:tav tm="100000">
                                          <p:val>
                                            <p:strVal val="#ppt_x"/>
                                          </p:val>
                                        </p:tav>
                                      </p:tavLst>
                                    </p:anim>
                                    <p:anim calcmode="lin" valueType="num">
                                      <p:cBhvr additive="base">
                                        <p:cTn id="8" dur="500" fill="hold"/>
                                        <p:tgtEl>
                                          <p:spTgt spid="3532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3290"/>
                                        </p:tgtEl>
                                        <p:attrNameLst>
                                          <p:attrName>style.visibility</p:attrName>
                                        </p:attrNameLst>
                                      </p:cBhvr>
                                      <p:to>
                                        <p:strVal val="visible"/>
                                      </p:to>
                                    </p:set>
                                    <p:anim calcmode="lin" valueType="num">
                                      <p:cBhvr additive="base">
                                        <p:cTn id="13" dur="500" fill="hold"/>
                                        <p:tgtEl>
                                          <p:spTgt spid="353290"/>
                                        </p:tgtEl>
                                        <p:attrNameLst>
                                          <p:attrName>ppt_x</p:attrName>
                                        </p:attrNameLst>
                                      </p:cBhvr>
                                      <p:tavLst>
                                        <p:tav tm="0">
                                          <p:val>
                                            <p:strVal val="0-#ppt_w/2"/>
                                          </p:val>
                                        </p:tav>
                                        <p:tav tm="100000">
                                          <p:val>
                                            <p:strVal val="#ppt_x"/>
                                          </p:val>
                                        </p:tav>
                                      </p:tavLst>
                                    </p:anim>
                                    <p:anim calcmode="lin" valueType="num">
                                      <p:cBhvr additive="base">
                                        <p:cTn id="14" dur="500" fill="hold"/>
                                        <p:tgtEl>
                                          <p:spTgt spid="3532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88"/>
                                        </p:tgtEl>
                                        <p:attrNameLst>
                                          <p:attrName>style.visibility</p:attrName>
                                        </p:attrNameLst>
                                      </p:cBhvr>
                                      <p:to>
                                        <p:strVal val="visible"/>
                                      </p:to>
                                    </p:set>
                                    <p:anim calcmode="lin" valueType="num">
                                      <p:cBhvr additive="base">
                                        <p:cTn id="19" dur="500" fill="hold"/>
                                        <p:tgtEl>
                                          <p:spTgt spid="353288"/>
                                        </p:tgtEl>
                                        <p:attrNameLst>
                                          <p:attrName>ppt_x</p:attrName>
                                        </p:attrNameLst>
                                      </p:cBhvr>
                                      <p:tavLst>
                                        <p:tav tm="0">
                                          <p:val>
                                            <p:strVal val="0-#ppt_w/2"/>
                                          </p:val>
                                        </p:tav>
                                        <p:tav tm="100000">
                                          <p:val>
                                            <p:strVal val="#ppt_x"/>
                                          </p:val>
                                        </p:tav>
                                      </p:tavLst>
                                    </p:anim>
                                    <p:anim calcmode="lin" valueType="num">
                                      <p:cBhvr additive="base">
                                        <p:cTn id="20" dur="500" fill="hold"/>
                                        <p:tgtEl>
                                          <p:spTgt spid="35328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3286"/>
                                        </p:tgtEl>
                                        <p:attrNameLst>
                                          <p:attrName>style.visibility</p:attrName>
                                        </p:attrNameLst>
                                      </p:cBhvr>
                                      <p:to>
                                        <p:strVal val="visible"/>
                                      </p:to>
                                    </p:set>
                                    <p:anim calcmode="lin" valueType="num">
                                      <p:cBhvr additive="base">
                                        <p:cTn id="25" dur="500" fill="hold"/>
                                        <p:tgtEl>
                                          <p:spTgt spid="353286"/>
                                        </p:tgtEl>
                                        <p:attrNameLst>
                                          <p:attrName>ppt_x</p:attrName>
                                        </p:attrNameLst>
                                      </p:cBhvr>
                                      <p:tavLst>
                                        <p:tav tm="0">
                                          <p:val>
                                            <p:strVal val="0-#ppt_w/2"/>
                                          </p:val>
                                        </p:tav>
                                        <p:tav tm="100000">
                                          <p:val>
                                            <p:strVal val="#ppt_x"/>
                                          </p:val>
                                        </p:tav>
                                      </p:tavLst>
                                    </p:anim>
                                    <p:anim calcmode="lin" valueType="num">
                                      <p:cBhvr additive="base">
                                        <p:cTn id="26" dur="500" fill="hold"/>
                                        <p:tgtEl>
                                          <p:spTgt spid="35328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3291"/>
                                        </p:tgtEl>
                                        <p:attrNameLst>
                                          <p:attrName>style.visibility</p:attrName>
                                        </p:attrNameLst>
                                      </p:cBhvr>
                                      <p:to>
                                        <p:strVal val="visible"/>
                                      </p:to>
                                    </p:set>
                                    <p:anim calcmode="lin" valueType="num">
                                      <p:cBhvr additive="base">
                                        <p:cTn id="31" dur="500" fill="hold"/>
                                        <p:tgtEl>
                                          <p:spTgt spid="353291"/>
                                        </p:tgtEl>
                                        <p:attrNameLst>
                                          <p:attrName>ppt_x</p:attrName>
                                        </p:attrNameLst>
                                      </p:cBhvr>
                                      <p:tavLst>
                                        <p:tav tm="0">
                                          <p:val>
                                            <p:strVal val="0-#ppt_w/2"/>
                                          </p:val>
                                        </p:tav>
                                        <p:tav tm="100000">
                                          <p:val>
                                            <p:strVal val="#ppt_x"/>
                                          </p:val>
                                        </p:tav>
                                      </p:tavLst>
                                    </p:anim>
                                    <p:anim calcmode="lin" valueType="num">
                                      <p:cBhvr additive="base">
                                        <p:cTn id="32" dur="500" fill="hold"/>
                                        <p:tgtEl>
                                          <p:spTgt spid="35329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5329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3289"/>
                                        </p:tgtEl>
                                        <p:attrNameLst>
                                          <p:attrName>style.visibility</p:attrName>
                                        </p:attrNameLst>
                                      </p:cBhvr>
                                      <p:to>
                                        <p:strVal val="visible"/>
                                      </p:to>
                                    </p:set>
                                    <p:anim calcmode="lin" valueType="num">
                                      <p:cBhvr additive="base">
                                        <p:cTn id="37" dur="500" fill="hold"/>
                                        <p:tgtEl>
                                          <p:spTgt spid="353289"/>
                                        </p:tgtEl>
                                        <p:attrNameLst>
                                          <p:attrName>ppt_x</p:attrName>
                                        </p:attrNameLst>
                                      </p:cBhvr>
                                      <p:tavLst>
                                        <p:tav tm="0">
                                          <p:val>
                                            <p:strVal val="0-#ppt_w/2"/>
                                          </p:val>
                                        </p:tav>
                                        <p:tav tm="100000">
                                          <p:val>
                                            <p:strVal val="#ppt_x"/>
                                          </p:val>
                                        </p:tav>
                                      </p:tavLst>
                                    </p:anim>
                                    <p:anim calcmode="lin" valueType="num">
                                      <p:cBhvr additive="base">
                                        <p:cTn id="38" dur="500" fill="hold"/>
                                        <p:tgtEl>
                                          <p:spTgt spid="35328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3287"/>
                                        </p:tgtEl>
                                        <p:attrNameLst>
                                          <p:attrName>style.visibility</p:attrName>
                                        </p:attrNameLst>
                                      </p:cBhvr>
                                      <p:to>
                                        <p:strVal val="visible"/>
                                      </p:to>
                                    </p:set>
                                    <p:anim calcmode="lin" valueType="num">
                                      <p:cBhvr additive="base">
                                        <p:cTn id="43" dur="500" fill="hold"/>
                                        <p:tgtEl>
                                          <p:spTgt spid="353287"/>
                                        </p:tgtEl>
                                        <p:attrNameLst>
                                          <p:attrName>ppt_x</p:attrName>
                                        </p:attrNameLst>
                                      </p:cBhvr>
                                      <p:tavLst>
                                        <p:tav tm="0">
                                          <p:val>
                                            <p:strVal val="0-#ppt_w/2"/>
                                          </p:val>
                                        </p:tav>
                                        <p:tav tm="100000">
                                          <p:val>
                                            <p:strVal val="#ppt_x"/>
                                          </p:val>
                                        </p:tav>
                                      </p:tavLst>
                                    </p:anim>
                                    <p:anim calcmode="lin" valueType="num">
                                      <p:cBhvr additive="base">
                                        <p:cTn id="44" dur="500" fill="hold"/>
                                        <p:tgtEl>
                                          <p:spTgt spid="353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5" grpId="0" animBg="1"/>
      <p:bldP spid="353286" grpId="0" animBg="1" autoUpdateAnimBg="0"/>
      <p:bldP spid="353287" grpId="0" animBg="1" autoUpdateAnimBg="0"/>
      <p:bldP spid="353288" grpId="0" animBg="1"/>
      <p:bldP spid="353289" grpId="0" animBg="1"/>
      <p:bldP spid="353290" grpId="0" autoUpdateAnimBg="0"/>
      <p:bldP spid="35329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67544" y="0"/>
            <a:ext cx="8229600" cy="1143000"/>
          </a:xfrm>
        </p:spPr>
        <p:txBody>
          <a:bodyPr/>
          <a:lstStyle/>
          <a:p>
            <a:pPr eaLnBrk="1" hangingPunct="1"/>
            <a:r>
              <a:rPr lang="es-CL" dirty="0" smtClean="0">
                <a:solidFill>
                  <a:srgbClr val="0070C0"/>
                </a:solidFill>
              </a:rPr>
              <a:t>Sistema de Información</a:t>
            </a:r>
          </a:p>
        </p:txBody>
      </p:sp>
      <p:sp>
        <p:nvSpPr>
          <p:cNvPr id="8195" name="3 CuadroTexto"/>
          <p:cNvSpPr txBox="1">
            <a:spLocks noChangeArrowheads="1"/>
          </p:cNvSpPr>
          <p:nvPr/>
        </p:nvSpPr>
        <p:spPr bwMode="auto">
          <a:xfrm>
            <a:off x="323528" y="1124744"/>
            <a:ext cx="8496944" cy="5078313"/>
          </a:xfrm>
          <a:prstGeom prst="rect">
            <a:avLst/>
          </a:prstGeom>
          <a:noFill/>
          <a:ln w="9525">
            <a:noFill/>
            <a:miter lim="800000"/>
            <a:headEnd/>
            <a:tailEnd/>
          </a:ln>
        </p:spPr>
        <p:txBody>
          <a:bodyPr wrap="square">
            <a:spAutoFit/>
          </a:bodyPr>
          <a:lstStyle/>
          <a:p>
            <a:pPr algn="just"/>
            <a:r>
              <a:rPr lang="es-CL" sz="2000" dirty="0">
                <a:solidFill>
                  <a:srgbClr val="002060"/>
                </a:solidFill>
              </a:rPr>
              <a:t>El año 2009  en el sector público se formuló una herramienta tecnológica denominada SIGGES, Sistema de Información de apoyo a la gestión de las Garantías Explícitas de Salud, con el o </a:t>
            </a:r>
            <a:r>
              <a:rPr lang="es-CL" sz="2000" dirty="0" err="1">
                <a:solidFill>
                  <a:srgbClr val="002060"/>
                </a:solidFill>
              </a:rPr>
              <a:t>jetivo</a:t>
            </a:r>
            <a:r>
              <a:rPr lang="es-CL" sz="2000" dirty="0">
                <a:solidFill>
                  <a:srgbClr val="002060"/>
                </a:solidFill>
              </a:rPr>
              <a:t> de monitorear el cumplimiento de dichas garantías, que sirva de apoyo a la gestión local, de los procesos del ciclo de la atención curativa de las personas y de generación secundaria de información para la gestión sanitaria en el ámbito regional y central, tanto de prestadores como seguro público (FONASA</a:t>
            </a:r>
            <a:r>
              <a:rPr lang="es-CL" sz="2000" dirty="0" smtClean="0">
                <a:solidFill>
                  <a:srgbClr val="002060"/>
                </a:solidFill>
              </a:rPr>
              <a:t>)</a:t>
            </a:r>
          </a:p>
          <a:p>
            <a:pPr algn="just"/>
            <a:endParaRPr lang="es-CL" sz="2000" dirty="0" smtClean="0">
              <a:solidFill>
                <a:srgbClr val="002060"/>
              </a:solidFill>
            </a:endParaRPr>
          </a:p>
          <a:p>
            <a:pPr algn="just"/>
            <a:r>
              <a:rPr lang="es-CL" sz="2000" dirty="0" smtClean="0">
                <a:solidFill>
                  <a:srgbClr val="002060"/>
                </a:solidFill>
              </a:rPr>
              <a:t>Este sistema permite realizar un seguimiento de las personas que solicitan atención GES, disponiendo de la información individualizada que permita mejorar la atención de cada individuo, dando una atención sanitaria integral</a:t>
            </a:r>
            <a:r>
              <a:rPr lang="es-CL" sz="2000" dirty="0" smtClean="0">
                <a:solidFill>
                  <a:srgbClr val="002060"/>
                </a:solidFill>
              </a:rPr>
              <a:t>.</a:t>
            </a:r>
          </a:p>
          <a:p>
            <a:pPr algn="just"/>
            <a:endParaRPr lang="es-CL" sz="2000" dirty="0" smtClean="0">
              <a:solidFill>
                <a:srgbClr val="002060"/>
              </a:solidFill>
            </a:endParaRPr>
          </a:p>
          <a:p>
            <a:pPr algn="just"/>
            <a:r>
              <a:rPr lang="es-CL" sz="2000" dirty="0" smtClean="0">
                <a:solidFill>
                  <a:srgbClr val="002060"/>
                </a:solidFill>
              </a:rPr>
              <a:t>Se cuenta con un sistema computacional que funciona en red, el que registra los datos del paciente y sus atenciones, lo que permite monitorear el cumplimiento de las </a:t>
            </a:r>
            <a:r>
              <a:rPr lang="es-CL" sz="2000" dirty="0" smtClean="0">
                <a:solidFill>
                  <a:srgbClr val="002060"/>
                </a:solidFill>
              </a:rPr>
              <a:t>garantías.</a:t>
            </a:r>
            <a:endParaRPr lang="es-CL" sz="2000" dirty="0" smtClean="0">
              <a:solidFill>
                <a:srgbClr val="002060"/>
              </a:solidFill>
            </a:endParaRPr>
          </a:p>
          <a:p>
            <a:pPr algn="just"/>
            <a:endParaRPr lang="es-CL" sz="2400" dirty="0">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908720"/>
            <a:ext cx="8568952" cy="4525963"/>
          </a:xfrm>
        </p:spPr>
        <p:txBody>
          <a:bodyPr>
            <a:normAutofit fontScale="92500" lnSpcReduction="20000"/>
          </a:bodyPr>
          <a:lstStyle/>
          <a:p>
            <a:pPr algn="ctr">
              <a:buNone/>
            </a:pPr>
            <a:r>
              <a:rPr lang="es-CL" sz="4000" b="1" u="sng" dirty="0" smtClean="0">
                <a:solidFill>
                  <a:srgbClr val="7030A0"/>
                </a:solidFill>
                <a:latin typeface="Comic Sans MS" pitchFamily="66" charset="0"/>
              </a:rPr>
              <a:t>1.- Ley 19.937</a:t>
            </a:r>
          </a:p>
          <a:p>
            <a:pPr algn="ctr">
              <a:buNone/>
            </a:pPr>
            <a:r>
              <a:rPr lang="es-CL" sz="4000" dirty="0" smtClean="0"/>
              <a:t/>
            </a:r>
            <a:br>
              <a:rPr lang="es-CL" sz="4000" dirty="0" smtClean="0"/>
            </a:br>
            <a:r>
              <a:rPr lang="es-CL" sz="4000" b="1" dirty="0" smtClean="0"/>
              <a:t/>
            </a:r>
            <a:br>
              <a:rPr lang="es-CL" sz="4000" b="1" dirty="0" smtClean="0"/>
            </a:br>
            <a:r>
              <a:rPr lang="es-CL" sz="4000" b="1" dirty="0" smtClean="0"/>
              <a:t>MODIFICA EL D.L. Nº 2.763, DE 1979, CON LA FINALIDAD DE ESTABLECER UNA NUEVA CONCEPCION DE LA AUTORIDAD SANITARIA, DISTINTAS MODALIDADES DE GESTION Y FORTALECER LA PARTICIPACION CIUDADANA</a:t>
            </a:r>
            <a:endParaRPr lang="es-CL" sz="4000" b="1" u="sng" dirty="0" smtClean="0">
              <a:solidFill>
                <a:srgbClr val="7030A0"/>
              </a:solidFill>
              <a:latin typeface="Comic Sans MS" pitchFamily="66"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836712"/>
            <a:ext cx="7848872" cy="5539978"/>
          </a:xfrm>
          <a:prstGeom prst="rect">
            <a:avLst/>
          </a:prstGeom>
          <a:noFill/>
        </p:spPr>
        <p:txBody>
          <a:bodyPr wrap="square" rtlCol="0">
            <a:spAutoFit/>
          </a:bodyPr>
          <a:lstStyle/>
          <a:p>
            <a:pPr algn="ctr"/>
            <a:r>
              <a:rPr lang="es-CL" sz="4400" b="1" dirty="0" smtClean="0"/>
              <a:t>TRABAJO EN GRUPO</a:t>
            </a:r>
          </a:p>
          <a:p>
            <a:endParaRPr lang="es-CL" b="1" dirty="0" smtClean="0"/>
          </a:p>
          <a:p>
            <a:endParaRPr lang="es-CL" b="1" dirty="0" smtClean="0"/>
          </a:p>
          <a:p>
            <a:pPr algn="just"/>
            <a:r>
              <a:rPr lang="es-CL" sz="3200" b="1" dirty="0" smtClean="0"/>
              <a:t>1.-Identifique las Garantías Ges y Explique que entiende por ellas.</a:t>
            </a:r>
          </a:p>
          <a:p>
            <a:pPr algn="just"/>
            <a:endParaRPr lang="es-CL" sz="3200" b="1" dirty="0" smtClean="0"/>
          </a:p>
          <a:p>
            <a:pPr algn="just"/>
            <a:r>
              <a:rPr lang="es-CL" sz="3200" b="1" dirty="0" smtClean="0"/>
              <a:t>2.- En caso de contravención a las Garantías, que se puede hacer????</a:t>
            </a:r>
          </a:p>
          <a:p>
            <a:pPr algn="just"/>
            <a:endParaRPr lang="es-CL" sz="3200" b="1" dirty="0" smtClean="0"/>
          </a:p>
          <a:p>
            <a:pPr algn="just"/>
            <a:r>
              <a:rPr lang="es-CL" sz="3200" b="1" dirty="0" smtClean="0"/>
              <a:t>3.- Para usted que sentido tiene que establezcan Garantías en Salud??</a:t>
            </a:r>
          </a:p>
          <a:p>
            <a:endParaRPr lang="es-C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solidFill>
                  <a:srgbClr val="7030A0"/>
                </a:solidFill>
                <a:latin typeface="Comic Sans MS" pitchFamily="66" charset="0"/>
              </a:rPr>
              <a:t>Principales objetivos de la Ley</a:t>
            </a:r>
            <a:r>
              <a:rPr lang="es-CL" dirty="0" smtClean="0">
                <a:solidFill>
                  <a:schemeClr val="tx2"/>
                </a:solidFill>
                <a:latin typeface="Tahoma" pitchFamily="34" charset="0"/>
              </a:rPr>
              <a:t/>
            </a:r>
            <a:br>
              <a:rPr lang="es-CL" dirty="0" smtClean="0">
                <a:solidFill>
                  <a:schemeClr val="tx2"/>
                </a:solidFill>
                <a:latin typeface="Tahoma" pitchFamily="34" charset="0"/>
              </a:rPr>
            </a:br>
            <a:endParaRPr lang="es-CL" dirty="0"/>
          </a:p>
        </p:txBody>
      </p:sp>
      <p:sp>
        <p:nvSpPr>
          <p:cNvPr id="3" name="2 Marcador de contenido"/>
          <p:cNvSpPr>
            <a:spLocks noGrp="1"/>
          </p:cNvSpPr>
          <p:nvPr>
            <p:ph idx="1"/>
          </p:nvPr>
        </p:nvSpPr>
        <p:spPr>
          <a:xfrm>
            <a:off x="179512" y="1268760"/>
            <a:ext cx="8964488" cy="4857403"/>
          </a:xfrm>
        </p:spPr>
        <p:txBody>
          <a:bodyPr>
            <a:normAutofit fontScale="55000" lnSpcReduction="20000"/>
          </a:bodyPr>
          <a:lstStyle/>
          <a:p>
            <a:r>
              <a:rPr lang="es-ES" sz="4400" b="1" dirty="0" smtClean="0">
                <a:latin typeface="Calibri" pitchFamily="34" charset="0"/>
              </a:rPr>
              <a:t>- Modifica funciones y estructura del Ministerio de Salud, </a:t>
            </a:r>
            <a:r>
              <a:rPr lang="es-ES" sz="4400" b="1" dirty="0" smtClean="0">
                <a:latin typeface="Calibri" pitchFamily="34" charset="0"/>
              </a:rPr>
              <a:t>de los Servicios </a:t>
            </a:r>
            <a:r>
              <a:rPr lang="es-ES" sz="4400" b="1" dirty="0" smtClean="0">
                <a:latin typeface="Calibri" pitchFamily="34" charset="0"/>
              </a:rPr>
              <a:t>de Salud,   de las Secretarías Regionales </a:t>
            </a:r>
            <a:r>
              <a:rPr lang="es-ES" sz="4400" b="1" dirty="0" smtClean="0">
                <a:latin typeface="Calibri" pitchFamily="34" charset="0"/>
              </a:rPr>
              <a:t> Ministeriales.</a:t>
            </a:r>
            <a:r>
              <a:rPr lang="es-ES" sz="4400" b="1" dirty="0" smtClean="0">
                <a:latin typeface="Calibri" pitchFamily="34" charset="0"/>
              </a:rPr>
              <a:t/>
            </a:r>
            <a:br>
              <a:rPr lang="es-ES" sz="4400" b="1" dirty="0" smtClean="0">
                <a:latin typeface="Calibri" pitchFamily="34" charset="0"/>
              </a:rPr>
            </a:br>
            <a:r>
              <a:rPr lang="es-ES" sz="4400" b="1" dirty="0" smtClean="0">
                <a:latin typeface="Calibri" pitchFamily="34" charset="0"/>
              </a:rPr>
              <a:t/>
            </a:r>
            <a:br>
              <a:rPr lang="es-ES" sz="4400" b="1" dirty="0" smtClean="0">
                <a:latin typeface="Calibri" pitchFamily="34" charset="0"/>
              </a:rPr>
            </a:br>
            <a:r>
              <a:rPr lang="es-ES" sz="4400" b="1" dirty="0" smtClean="0">
                <a:latin typeface="Calibri" pitchFamily="34" charset="0"/>
              </a:rPr>
              <a:t>- Crea nuevas estructuras y modalidades de gestión: </a:t>
            </a:r>
            <a:br>
              <a:rPr lang="es-ES" sz="4400" b="1" dirty="0" smtClean="0">
                <a:latin typeface="Calibri" pitchFamily="34" charset="0"/>
              </a:rPr>
            </a:br>
            <a:r>
              <a:rPr lang="es-ES" sz="4400" b="1" dirty="0" smtClean="0">
                <a:latin typeface="Calibri" pitchFamily="34" charset="0"/>
              </a:rPr>
              <a:t>   Subsecretarías  de Salud Pública y de Redes Asistenciales</a:t>
            </a:r>
            <a:br>
              <a:rPr lang="es-ES" sz="4400" b="1" dirty="0" smtClean="0">
                <a:latin typeface="Calibri" pitchFamily="34" charset="0"/>
              </a:rPr>
            </a:br>
            <a:r>
              <a:rPr lang="es-ES" sz="4400" b="1" dirty="0" smtClean="0">
                <a:latin typeface="Calibri" pitchFamily="34" charset="0"/>
              </a:rPr>
              <a:t>   Hospitales </a:t>
            </a:r>
            <a:r>
              <a:rPr lang="es-ES" sz="4400" b="1" dirty="0" err="1" smtClean="0">
                <a:latin typeface="Calibri" pitchFamily="34" charset="0"/>
              </a:rPr>
              <a:t>Autogestionados</a:t>
            </a:r>
            <a:r>
              <a:rPr lang="es-ES" sz="4400" b="1" dirty="0" smtClean="0">
                <a:latin typeface="Calibri" pitchFamily="34" charset="0"/>
              </a:rPr>
              <a:t> </a:t>
            </a:r>
            <a:br>
              <a:rPr lang="es-ES" sz="4400" b="1" dirty="0" smtClean="0">
                <a:latin typeface="Calibri" pitchFamily="34" charset="0"/>
              </a:rPr>
            </a:br>
            <a:r>
              <a:rPr lang="es-ES" sz="4400" b="1" dirty="0" smtClean="0">
                <a:latin typeface="Calibri" pitchFamily="34" charset="0"/>
              </a:rPr>
              <a:t>   Superintendencia de Salud con 2 Intendencias: </a:t>
            </a:r>
            <a:br>
              <a:rPr lang="es-ES" sz="4400" b="1" dirty="0" smtClean="0">
                <a:latin typeface="Calibri" pitchFamily="34" charset="0"/>
              </a:rPr>
            </a:br>
            <a:r>
              <a:rPr lang="es-ES" sz="4400" b="1" dirty="0" smtClean="0">
                <a:latin typeface="Calibri" pitchFamily="34" charset="0"/>
              </a:rPr>
              <a:t>	</a:t>
            </a:r>
            <a:br>
              <a:rPr lang="es-ES" sz="4400" b="1" dirty="0" smtClean="0">
                <a:latin typeface="Calibri" pitchFamily="34" charset="0"/>
              </a:rPr>
            </a:br>
            <a:r>
              <a:rPr lang="es-ES" sz="4400" b="1" dirty="0" smtClean="0">
                <a:latin typeface="Calibri" pitchFamily="34" charset="0"/>
              </a:rPr>
              <a:t>	a)Intendencia de Fondos y Seguros Previsionales </a:t>
            </a:r>
            <a:br>
              <a:rPr lang="es-ES" sz="4400" b="1" dirty="0" smtClean="0">
                <a:latin typeface="Calibri" pitchFamily="34" charset="0"/>
              </a:rPr>
            </a:br>
            <a:r>
              <a:rPr lang="es-ES" sz="4400" b="1" dirty="0" smtClean="0">
                <a:latin typeface="Calibri" pitchFamily="34" charset="0"/>
              </a:rPr>
              <a:t>	b)Intendencia de Prestadores</a:t>
            </a:r>
            <a:br>
              <a:rPr lang="es-ES" sz="4400" b="1" dirty="0" smtClean="0">
                <a:latin typeface="Calibri" pitchFamily="34" charset="0"/>
              </a:rPr>
            </a:br>
            <a:r>
              <a:rPr lang="es-ES" sz="4400" b="1" dirty="0" smtClean="0">
                <a:latin typeface="Calibri" pitchFamily="34" charset="0"/>
              </a:rPr>
              <a:t>    </a:t>
            </a:r>
            <a:br>
              <a:rPr lang="es-ES" sz="4400" b="1" dirty="0" smtClean="0">
                <a:latin typeface="Calibri" pitchFamily="34" charset="0"/>
              </a:rPr>
            </a:br>
            <a:r>
              <a:rPr lang="es-ES" sz="4400" b="1" dirty="0" smtClean="0">
                <a:latin typeface="Calibri" pitchFamily="34" charset="0"/>
              </a:rPr>
              <a:t>-  Regula aspectos de la carrera funcionaria  y </a:t>
            </a:r>
            <a:br>
              <a:rPr lang="es-ES" sz="4400" b="1" dirty="0" smtClean="0">
                <a:latin typeface="Calibri" pitchFamily="34" charset="0"/>
              </a:rPr>
            </a:br>
            <a:r>
              <a:rPr lang="es-ES" sz="4400" b="1" dirty="0" smtClean="0">
                <a:latin typeface="Calibri" pitchFamily="34" charset="0"/>
              </a:rPr>
              <a:t>   remuneraciones del personal regido por la ley </a:t>
            </a:r>
            <a:br>
              <a:rPr lang="es-ES" sz="4400" b="1" dirty="0" smtClean="0">
                <a:latin typeface="Calibri" pitchFamily="34" charset="0"/>
              </a:rPr>
            </a:br>
            <a:r>
              <a:rPr lang="es-ES" sz="4400" b="1" dirty="0" smtClean="0">
                <a:latin typeface="Calibri" pitchFamily="34" charset="0"/>
              </a:rPr>
              <a:t>   18.834 y el DL.249</a:t>
            </a:r>
            <a:r>
              <a:rPr lang="es-ES" b="1" dirty="0" smtClean="0">
                <a:solidFill>
                  <a:srgbClr val="003399"/>
                </a:solidFill>
                <a:latin typeface="Comic Sans MS" pitchFamily="66" charset="0"/>
              </a:rPr>
              <a:t/>
            </a:r>
            <a:br>
              <a:rPr lang="es-ES" b="1" dirty="0" smtClean="0">
                <a:solidFill>
                  <a:srgbClr val="003399"/>
                </a:solidFill>
                <a:latin typeface="Comic Sans MS" pitchFamily="66" charset="0"/>
              </a:rPr>
            </a:br>
            <a:r>
              <a:rPr lang="es-ES" b="1" dirty="0" smtClean="0">
                <a:solidFill>
                  <a:schemeClr val="bg1"/>
                </a:solidFill>
                <a:latin typeface="Comic Sans MS" pitchFamily="66" charset="0"/>
              </a:rPr>
              <a:t> Crea instancias de participación</a:t>
            </a:r>
            <a:endParaRPr lang="es-C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solidFill>
                  <a:srgbClr val="7030A0"/>
                </a:solidFill>
                <a:latin typeface="Calibri" pitchFamily="34" charset="0"/>
              </a:rPr>
              <a:t> </a:t>
            </a:r>
            <a:r>
              <a:rPr lang="es-CL" b="1" dirty="0" smtClean="0">
                <a:solidFill>
                  <a:srgbClr val="7030A0"/>
                </a:solidFill>
                <a:latin typeface="Calibri" pitchFamily="34" charset="0"/>
              </a:rPr>
              <a:t>AUTORIDAD  SANITARIA</a:t>
            </a:r>
            <a:endParaRPr lang="es-CL" dirty="0">
              <a:solidFill>
                <a:srgbClr val="7030A0"/>
              </a:solidFill>
              <a:latin typeface="Calibri" pitchFamily="34" charset="0"/>
            </a:endParaRPr>
          </a:p>
        </p:txBody>
      </p:sp>
      <p:sp>
        <p:nvSpPr>
          <p:cNvPr id="3" name="2 Marcador de contenido"/>
          <p:cNvSpPr>
            <a:spLocks noGrp="1"/>
          </p:cNvSpPr>
          <p:nvPr>
            <p:ph idx="1"/>
          </p:nvPr>
        </p:nvSpPr>
        <p:spPr/>
        <p:txBody>
          <a:bodyPr>
            <a:normAutofit fontScale="92500" lnSpcReduction="10000"/>
          </a:bodyPr>
          <a:lstStyle/>
          <a:p>
            <a:pPr>
              <a:lnSpc>
                <a:spcPct val="90000"/>
              </a:lnSpc>
            </a:pPr>
            <a:r>
              <a:rPr lang="es-CL" dirty="0" smtClean="0">
                <a:latin typeface="Comic Sans MS" pitchFamily="66" charset="0"/>
              </a:rPr>
              <a:t>Se refiere a las instituciones públicas que </a:t>
            </a:r>
            <a:r>
              <a:rPr lang="es-CL" dirty="0" smtClean="0">
                <a:latin typeface="Comic Sans MS" pitchFamily="66" charset="0"/>
              </a:rPr>
              <a:t>regularán, fiscalizarán </a:t>
            </a:r>
            <a:r>
              <a:rPr lang="es-CL" dirty="0" smtClean="0">
                <a:latin typeface="Comic Sans MS" pitchFamily="66" charset="0"/>
              </a:rPr>
              <a:t>y controlarán el funcionamiento de todo </a:t>
            </a:r>
            <a:r>
              <a:rPr lang="es-CL" dirty="0" smtClean="0">
                <a:latin typeface="Comic Sans MS" pitchFamily="66" charset="0"/>
              </a:rPr>
              <a:t>el </a:t>
            </a:r>
            <a:r>
              <a:rPr lang="es-CL" dirty="0" smtClean="0">
                <a:latin typeface="Comic Sans MS" pitchFamily="66" charset="0"/>
              </a:rPr>
              <a:t>sector sanitario chileno:</a:t>
            </a:r>
          </a:p>
          <a:p>
            <a:pPr>
              <a:lnSpc>
                <a:spcPct val="90000"/>
              </a:lnSpc>
              <a:buFontTx/>
              <a:buNone/>
            </a:pPr>
            <a:endParaRPr lang="es-CL" dirty="0" smtClean="0">
              <a:latin typeface="Comic Sans MS" pitchFamily="66" charset="0"/>
            </a:endParaRPr>
          </a:p>
          <a:p>
            <a:pPr>
              <a:lnSpc>
                <a:spcPct val="90000"/>
              </a:lnSpc>
              <a:buFontTx/>
              <a:buNone/>
            </a:pPr>
            <a:r>
              <a:rPr lang="es-CL" dirty="0" smtClean="0">
                <a:latin typeface="Comic Sans MS" pitchFamily="66" charset="0"/>
              </a:rPr>
              <a:t>	</a:t>
            </a:r>
            <a:r>
              <a:rPr lang="es-CL" dirty="0" smtClean="0">
                <a:latin typeface="Comic Sans MS" pitchFamily="66" charset="0"/>
              </a:rPr>
              <a:t>1.1  </a:t>
            </a:r>
            <a:r>
              <a:rPr lang="es-CL" dirty="0" smtClean="0">
                <a:latin typeface="Comic Sans MS" pitchFamily="66" charset="0"/>
              </a:rPr>
              <a:t>Ministerio de </a:t>
            </a:r>
            <a:r>
              <a:rPr lang="es-CL" dirty="0" smtClean="0">
                <a:latin typeface="Comic Sans MS" pitchFamily="66" charset="0"/>
              </a:rPr>
              <a:t>Salud.</a:t>
            </a:r>
            <a:endParaRPr lang="es-CL" dirty="0" smtClean="0">
              <a:latin typeface="Comic Sans MS" pitchFamily="66" charset="0"/>
            </a:endParaRPr>
          </a:p>
          <a:p>
            <a:pPr>
              <a:lnSpc>
                <a:spcPct val="90000"/>
              </a:lnSpc>
              <a:buFontTx/>
              <a:buNone/>
            </a:pPr>
            <a:r>
              <a:rPr lang="es-CL" dirty="0" smtClean="0">
                <a:latin typeface="Comic Sans MS" pitchFamily="66" charset="0"/>
              </a:rPr>
              <a:t>	1.2 </a:t>
            </a:r>
            <a:r>
              <a:rPr lang="es-CL" dirty="0" smtClean="0">
                <a:latin typeface="Comic Sans MS" pitchFamily="66" charset="0"/>
              </a:rPr>
              <a:t>Secretarías Regionales  Ministeriales: asume las funciones de Autoridad Sanitaria que hoy  ejercen los Servicios de Salud</a:t>
            </a:r>
          </a:p>
          <a:p>
            <a:pPr>
              <a:lnSpc>
                <a:spcPct val="90000"/>
              </a:lnSpc>
              <a:buFontTx/>
              <a:buNone/>
            </a:pPr>
            <a:r>
              <a:rPr lang="es-CL" dirty="0" smtClean="0">
                <a:latin typeface="Comic Sans MS" pitchFamily="66" charset="0"/>
              </a:rPr>
              <a:t>	1.3 </a:t>
            </a:r>
            <a:r>
              <a:rPr lang="es-CL" dirty="0" smtClean="0">
                <a:latin typeface="Comic Sans MS" pitchFamily="66" charset="0"/>
              </a:rPr>
              <a:t>Superintendencia de </a:t>
            </a:r>
            <a:r>
              <a:rPr lang="es-CL" dirty="0" smtClean="0">
                <a:latin typeface="Comic Sans MS" pitchFamily="66" charset="0"/>
              </a:rPr>
              <a:t>salud.</a:t>
            </a:r>
            <a:endParaRPr lang="es-CL" dirty="0" smtClean="0">
              <a:latin typeface="Comic Sans MS" pitchFamily="66" charset="0"/>
            </a:endParaRPr>
          </a:p>
          <a:p>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570186"/>
          </a:xfrm>
        </p:spPr>
        <p:txBody>
          <a:bodyPr>
            <a:normAutofit/>
          </a:bodyPr>
          <a:lstStyle/>
          <a:p>
            <a:r>
              <a:rPr lang="es-ES" b="1" dirty="0" smtClean="0">
                <a:solidFill>
                  <a:srgbClr val="7030A0"/>
                </a:solidFill>
              </a:rPr>
              <a:t>Ministerio de Salud de Chile</a:t>
            </a:r>
            <a:r>
              <a:rPr lang="es-ES" dirty="0" smtClean="0"/>
              <a:t/>
            </a:r>
            <a:br>
              <a:rPr lang="es-ES" dirty="0" smtClean="0"/>
            </a:br>
            <a:endParaRPr lang="es-CL" dirty="0"/>
          </a:p>
        </p:txBody>
      </p:sp>
      <p:sp>
        <p:nvSpPr>
          <p:cNvPr id="3" name="2 Marcador de contenido"/>
          <p:cNvSpPr>
            <a:spLocks noGrp="1"/>
          </p:cNvSpPr>
          <p:nvPr>
            <p:ph idx="1"/>
          </p:nvPr>
        </p:nvSpPr>
        <p:spPr/>
        <p:txBody>
          <a:bodyPr>
            <a:normAutofit fontScale="70000" lnSpcReduction="20000"/>
          </a:bodyPr>
          <a:lstStyle/>
          <a:p>
            <a:pPr algn="just"/>
            <a:r>
              <a:rPr lang="es-CL" dirty="0" smtClean="0"/>
              <a:t>El </a:t>
            </a:r>
            <a:r>
              <a:rPr lang="es-CL" b="1" dirty="0" smtClean="0"/>
              <a:t>Ministerio de Salud de Chile</a:t>
            </a:r>
            <a:r>
              <a:rPr lang="es-CL" dirty="0" smtClean="0"/>
              <a:t>, también conocido por su acrónimo </a:t>
            </a:r>
            <a:r>
              <a:rPr lang="es-CL" b="1" dirty="0" err="1" smtClean="0"/>
              <a:t>Minsal</a:t>
            </a:r>
            <a:r>
              <a:rPr lang="es-CL" dirty="0" smtClean="0"/>
              <a:t>, es el Ministerio de Estado cuyo objetivo es: </a:t>
            </a:r>
          </a:p>
          <a:p>
            <a:pPr algn="just">
              <a:buNone/>
            </a:pPr>
            <a:r>
              <a:rPr lang="es-CL" dirty="0" smtClean="0"/>
              <a:t>	1.- coordinar, </a:t>
            </a:r>
          </a:p>
          <a:p>
            <a:pPr algn="just">
              <a:buNone/>
            </a:pPr>
            <a:r>
              <a:rPr lang="es-CL" dirty="0" smtClean="0"/>
              <a:t>	2.- mantener y </a:t>
            </a:r>
          </a:p>
          <a:p>
            <a:pPr algn="just">
              <a:buNone/>
            </a:pPr>
            <a:r>
              <a:rPr lang="es-CL" dirty="0" smtClean="0"/>
              <a:t>	3.- organizar la atención de la salud de los chilenos.</a:t>
            </a:r>
          </a:p>
          <a:p>
            <a:pPr algn="just">
              <a:buNone/>
            </a:pPr>
            <a:endParaRPr lang="es-CL" dirty="0" smtClean="0"/>
          </a:p>
          <a:p>
            <a:pPr algn="just"/>
            <a:r>
              <a:rPr lang="es-CL" dirty="0" smtClean="0"/>
              <a:t>Dependen de él, la subsecretaría de Salud Pública, actualmente encabezada por Jaime </a:t>
            </a:r>
            <a:r>
              <a:rPr lang="es-CL" dirty="0" err="1" smtClean="0"/>
              <a:t>Burrows</a:t>
            </a:r>
            <a:r>
              <a:rPr lang="es-CL" dirty="0" smtClean="0"/>
              <a:t> </a:t>
            </a:r>
            <a:r>
              <a:rPr lang="es-CL" dirty="0" err="1" smtClean="0"/>
              <a:t>Oyarzún</a:t>
            </a:r>
            <a:r>
              <a:rPr lang="es-CL" dirty="0" smtClean="0"/>
              <a:t>, y la subsecretaría de Redes Asistenciales, al mando de Angélica Verdugo Sobral. </a:t>
            </a:r>
          </a:p>
          <a:p>
            <a:pPr algn="just"/>
            <a:endParaRPr lang="es-CL" dirty="0" smtClean="0"/>
          </a:p>
          <a:p>
            <a:pPr algn="just"/>
            <a:r>
              <a:rPr lang="es-CL" dirty="0" smtClean="0"/>
              <a:t>Actualmente está encabezado por Carmen Castillo </a:t>
            </a:r>
            <a:r>
              <a:rPr lang="es-CL" dirty="0" err="1" smtClean="0"/>
              <a:t>Taucher</a:t>
            </a:r>
            <a:r>
              <a:rPr lang="es-CL" dirty="0" smtClean="0"/>
              <a:t> tras la renuncia de </a:t>
            </a:r>
            <a:r>
              <a:rPr lang="es-CL" dirty="0" err="1" smtClean="0"/>
              <a:t>Helia</a:t>
            </a:r>
            <a:r>
              <a:rPr lang="es-CL" dirty="0" smtClean="0"/>
              <a:t> Molina en diciembre de 2014.</a:t>
            </a:r>
          </a:p>
          <a:p>
            <a:endParaRPr lang="es-CL" dirty="0" smtClean="0"/>
          </a:p>
          <a:p>
            <a:endParaRPr lang="es-C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lidesharecdn.com/sistemasaludchileno-130107154732-phpapp02/95/sistema-saludchileno-10-638.jpg?cb=1357573731"/>
          <p:cNvPicPr>
            <a:picLocks noGrp="1" noChangeAspect="1" noChangeArrowheads="1"/>
          </p:cNvPicPr>
          <p:nvPr>
            <p:ph idx="1"/>
          </p:nvPr>
        </p:nvPicPr>
        <p:blipFill>
          <a:blip r:embed="rId2" cstate="print"/>
          <a:srcRect/>
          <a:stretch>
            <a:fillRect/>
          </a:stretch>
        </p:blipFill>
        <p:spPr bwMode="auto">
          <a:xfrm>
            <a:off x="349099" y="404664"/>
            <a:ext cx="8399365" cy="612068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b="1" dirty="0" smtClean="0">
                <a:solidFill>
                  <a:srgbClr val="7030A0"/>
                </a:solidFill>
              </a:rPr>
              <a:t>SUBSECRETARIAS REGIONALES MINISTERIALES</a:t>
            </a:r>
            <a:r>
              <a:rPr lang="es-CL" dirty="0" smtClean="0"/>
              <a:t/>
            </a:r>
            <a:br>
              <a:rPr lang="es-CL" dirty="0" smtClean="0"/>
            </a:br>
            <a:r>
              <a:rPr lang="es-CL" dirty="0" smtClean="0">
                <a:solidFill>
                  <a:srgbClr val="7030A0"/>
                </a:solidFill>
              </a:rPr>
              <a:t>(SEREMIS)</a:t>
            </a:r>
            <a:endParaRPr lang="es-CL" dirty="0">
              <a:solidFill>
                <a:srgbClr val="7030A0"/>
              </a:solidFill>
            </a:endParaRPr>
          </a:p>
        </p:txBody>
      </p:sp>
      <p:sp>
        <p:nvSpPr>
          <p:cNvPr id="3" name="2 Marcador de contenido"/>
          <p:cNvSpPr>
            <a:spLocks noGrp="1"/>
          </p:cNvSpPr>
          <p:nvPr>
            <p:ph idx="1"/>
          </p:nvPr>
        </p:nvSpPr>
        <p:spPr>
          <a:xfrm>
            <a:off x="457200" y="1600200"/>
            <a:ext cx="8229600" cy="4925144"/>
          </a:xfrm>
        </p:spPr>
        <p:txBody>
          <a:bodyPr>
            <a:normAutofit fontScale="70000" lnSpcReduction="20000"/>
          </a:bodyPr>
          <a:lstStyle/>
          <a:p>
            <a:pPr>
              <a:buNone/>
            </a:pPr>
            <a:r>
              <a:rPr lang="es-CL" dirty="0" smtClean="0">
                <a:latin typeface="Comic Sans MS" pitchFamily="66" charset="0"/>
              </a:rPr>
              <a:t/>
            </a:r>
            <a:br>
              <a:rPr lang="es-CL" dirty="0" smtClean="0">
                <a:latin typeface="Comic Sans MS" pitchFamily="66" charset="0"/>
              </a:rPr>
            </a:br>
            <a:r>
              <a:rPr lang="es-CL" dirty="0" smtClean="0">
                <a:latin typeface="Calibri" pitchFamily="34" charset="0"/>
              </a:rPr>
              <a:t/>
            </a:r>
            <a:br>
              <a:rPr lang="es-CL" dirty="0" smtClean="0">
                <a:latin typeface="Calibri" pitchFamily="34" charset="0"/>
              </a:rPr>
            </a:br>
            <a:r>
              <a:rPr lang="es-CL" dirty="0" smtClean="0">
                <a:latin typeface="Calibri" pitchFamily="34" charset="0"/>
              </a:rPr>
              <a:t>- Organismos desconcentrados del </a:t>
            </a:r>
            <a:r>
              <a:rPr lang="es-CL" dirty="0" err="1" smtClean="0">
                <a:latin typeface="Calibri" pitchFamily="34" charset="0"/>
              </a:rPr>
              <a:t>Minsal</a:t>
            </a:r>
            <a:r>
              <a:rPr lang="es-CL" dirty="0" smtClean="0">
                <a:latin typeface="Calibri" pitchFamily="34" charset="0"/>
              </a:rPr>
              <a:t/>
            </a:r>
            <a:br>
              <a:rPr lang="es-CL" dirty="0" smtClean="0">
                <a:latin typeface="Calibri" pitchFamily="34" charset="0"/>
              </a:rPr>
            </a:br>
            <a:r>
              <a:rPr lang="es-CL" dirty="0" smtClean="0">
                <a:latin typeface="Calibri" pitchFamily="34" charset="0"/>
              </a:rPr>
              <a:t>- Constituirán la Autoridad  Sanitaria  en  cada  Región del País</a:t>
            </a:r>
            <a:br>
              <a:rPr lang="es-CL" dirty="0" smtClean="0">
                <a:latin typeface="Calibri" pitchFamily="34" charset="0"/>
              </a:rPr>
            </a:br>
            <a:r>
              <a:rPr lang="es-CL" dirty="0" smtClean="0">
                <a:latin typeface="Calibri" pitchFamily="34" charset="0"/>
              </a:rPr>
              <a:t/>
            </a:r>
            <a:br>
              <a:rPr lang="es-CL" dirty="0" smtClean="0">
                <a:latin typeface="Calibri" pitchFamily="34" charset="0"/>
              </a:rPr>
            </a:br>
            <a:r>
              <a:rPr lang="es-CL" dirty="0" smtClean="0">
                <a:latin typeface="Calibri" pitchFamily="34" charset="0"/>
              </a:rPr>
              <a:t>Funciones</a:t>
            </a:r>
            <a:r>
              <a:rPr lang="es-CL" dirty="0" smtClean="0">
                <a:latin typeface="Calibri" pitchFamily="34" charset="0"/>
                <a:sym typeface="Wingdings" pitchFamily="2" charset="2"/>
              </a:rPr>
              <a:t> </a:t>
            </a:r>
            <a:r>
              <a:rPr lang="es-CL" dirty="0" smtClean="0">
                <a:latin typeface="Calibri" pitchFamily="34" charset="0"/>
              </a:rPr>
              <a:t>Desarrollarán </a:t>
            </a:r>
            <a:r>
              <a:rPr lang="es-CL" dirty="0" smtClean="0">
                <a:latin typeface="Calibri" pitchFamily="34" charset="0"/>
              </a:rPr>
              <a:t>todas las acciones que hoy día realizan los Servicios de Salud y que no son “acciones integradas de carácter asistencial” de salud :</a:t>
            </a:r>
            <a:br>
              <a:rPr lang="es-CL" dirty="0" smtClean="0">
                <a:latin typeface="Calibri" pitchFamily="34" charset="0"/>
              </a:rPr>
            </a:br>
            <a:r>
              <a:rPr lang="es-CL" dirty="0" smtClean="0">
                <a:latin typeface="Calibri" pitchFamily="34" charset="0"/>
              </a:rPr>
              <a:t/>
            </a:r>
            <a:br>
              <a:rPr lang="es-CL" dirty="0" smtClean="0">
                <a:latin typeface="Calibri" pitchFamily="34" charset="0"/>
              </a:rPr>
            </a:br>
            <a:r>
              <a:rPr lang="es-CL" dirty="0" smtClean="0">
                <a:latin typeface="Calibri" pitchFamily="34" charset="0"/>
              </a:rPr>
              <a:t>	- Diagnóstico y vigilancia epidemiológica  regional</a:t>
            </a:r>
            <a:br>
              <a:rPr lang="es-CL" dirty="0" smtClean="0">
                <a:latin typeface="Calibri" pitchFamily="34" charset="0"/>
              </a:rPr>
            </a:br>
            <a:r>
              <a:rPr lang="es-CL" dirty="0" smtClean="0">
                <a:latin typeface="Calibri" pitchFamily="34" charset="0"/>
              </a:rPr>
              <a:t>	- Velar por ejecución de acciones de promoción y prevención</a:t>
            </a:r>
            <a:br>
              <a:rPr lang="es-CL" dirty="0" smtClean="0">
                <a:latin typeface="Calibri" pitchFamily="34" charset="0"/>
              </a:rPr>
            </a:br>
            <a:r>
              <a:rPr lang="es-CL" dirty="0" smtClean="0">
                <a:latin typeface="Calibri" pitchFamily="34" charset="0"/>
              </a:rPr>
              <a:t>        - Aplicación del Código Sanitario ( Fiscalización, sumarios </a:t>
            </a:r>
            <a:br>
              <a:rPr lang="es-CL" dirty="0" smtClean="0">
                <a:latin typeface="Calibri" pitchFamily="34" charset="0"/>
              </a:rPr>
            </a:br>
            <a:r>
              <a:rPr lang="es-CL" dirty="0" smtClean="0">
                <a:latin typeface="Calibri" pitchFamily="34" charset="0"/>
              </a:rPr>
              <a:t>           sanitarios)</a:t>
            </a:r>
            <a:br>
              <a:rPr lang="es-CL" dirty="0" smtClean="0">
                <a:latin typeface="Calibri" pitchFamily="34" charset="0"/>
              </a:rPr>
            </a:br>
            <a:r>
              <a:rPr lang="es-CL" dirty="0" smtClean="0">
                <a:latin typeface="Calibri" pitchFamily="34" charset="0"/>
              </a:rPr>
              <a:t>	- Autorizaciones sanitarias</a:t>
            </a:r>
            <a:br>
              <a:rPr lang="es-CL" dirty="0" smtClean="0">
                <a:latin typeface="Calibri" pitchFamily="34" charset="0"/>
              </a:rPr>
            </a:br>
            <a:r>
              <a:rPr lang="es-CL" dirty="0" smtClean="0">
                <a:latin typeface="Calibri" pitchFamily="34" charset="0"/>
              </a:rPr>
              <a:t>	- Organización y apoyo a COMPINES</a:t>
            </a:r>
            <a:br>
              <a:rPr lang="es-CL" dirty="0" smtClean="0">
                <a:latin typeface="Calibri" pitchFamily="34" charset="0"/>
              </a:rPr>
            </a:br>
            <a:r>
              <a:rPr lang="es-CL" dirty="0" smtClean="0">
                <a:latin typeface="Calibri" pitchFamily="34" charset="0"/>
              </a:rPr>
              <a:t>	- Recepción de reclamos</a:t>
            </a:r>
            <a:br>
              <a:rPr lang="es-CL" dirty="0" smtClean="0">
                <a:latin typeface="Calibri" pitchFamily="34" charset="0"/>
              </a:rPr>
            </a:br>
            <a:r>
              <a:rPr lang="es-CL" dirty="0" smtClean="0">
                <a:latin typeface="Calibri" pitchFamily="34" charset="0"/>
              </a:rPr>
              <a:t>	- </a:t>
            </a:r>
            <a:r>
              <a:rPr lang="es-CL" dirty="0" err="1" smtClean="0">
                <a:latin typeface="Calibri" pitchFamily="34" charset="0"/>
              </a:rPr>
              <a:t>etc</a:t>
            </a:r>
            <a:endParaRPr lang="es-CL" dirty="0">
              <a:latin typeface="Calibri" pitchFamily="34" charset="0"/>
            </a:endParaRP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2901</TotalTime>
  <Words>2156</Words>
  <Application>Microsoft Office PowerPoint</Application>
  <PresentationFormat>Presentación en pantalla (4:3)</PresentationFormat>
  <Paragraphs>210</Paragraphs>
  <Slides>40</Slides>
  <Notes>0</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Tema de Office</vt:lpstr>
      <vt:lpstr>INSTITUTO PROFESIONAL VALLE CENTRAL      </vt:lpstr>
      <vt:lpstr>Diapositiva 2</vt:lpstr>
      <vt:lpstr>Diapositiva 3</vt:lpstr>
      <vt:lpstr>Diapositiva 4</vt:lpstr>
      <vt:lpstr>Principales objetivos de la Ley </vt:lpstr>
      <vt:lpstr> AUTORIDAD  SANITARIA</vt:lpstr>
      <vt:lpstr>Ministerio de Salud de Chile </vt:lpstr>
      <vt:lpstr>Diapositiva 8</vt:lpstr>
      <vt:lpstr>SUBSECRETARIAS REGIONALES MINISTERIALES (SEREMIS)</vt:lpstr>
      <vt:lpstr>Dra. Angélica Verdugo Sobral Subsecretaria de Redes Asistenciales. </vt:lpstr>
      <vt:lpstr>División de Gestión de Redes Asistenciales </vt:lpstr>
      <vt:lpstr>Los departamentos que conforman esta división son: </vt:lpstr>
      <vt:lpstr>División de Gestión de Redes Asistenciales</vt:lpstr>
      <vt:lpstr>OBJETIVOS DEL GESTOR DE REDES</vt:lpstr>
      <vt:lpstr>SERVICIO DE SALUD</vt:lpstr>
      <vt:lpstr>Diapositiva 16</vt:lpstr>
      <vt:lpstr>Diapositiva 17</vt:lpstr>
      <vt:lpstr>Diapositiva 18</vt:lpstr>
      <vt:lpstr>Diapositiva 19</vt:lpstr>
      <vt:lpstr>¿QUIÉNES CONSTITUYEN LA RED DE SALUD? </vt:lpstr>
      <vt:lpstr>Diapositiva 21</vt:lpstr>
      <vt:lpstr>Diapositiva 22</vt:lpstr>
      <vt:lpstr>Diapositiva 23</vt:lpstr>
      <vt:lpstr>        </vt:lpstr>
      <vt:lpstr>Ley 19966: Garantías de Salud.  GARANTIAS EXPLICITAS DE SALUD</vt:lpstr>
      <vt:lpstr>REGIMEN GENERAL DE GARANTIAS EN SALUD (RGGS)</vt:lpstr>
      <vt:lpstr>Diapositiva 27</vt:lpstr>
      <vt:lpstr>Diapositiva 28</vt:lpstr>
      <vt:lpstr>Diapositiva 29</vt:lpstr>
      <vt:lpstr>Garantías Explícitas de Salud</vt:lpstr>
      <vt:lpstr>Diapositiva 31</vt:lpstr>
      <vt:lpstr>Diapositiva 32</vt:lpstr>
      <vt:lpstr>Diapositiva 33</vt:lpstr>
      <vt:lpstr>Diapositiva 34</vt:lpstr>
      <vt:lpstr>Diapositiva 35</vt:lpstr>
      <vt:lpstr>Diapositiva 36</vt:lpstr>
      <vt:lpstr>Diapositiva 37</vt:lpstr>
      <vt:lpstr>Diapositiva 38</vt:lpstr>
      <vt:lpstr>Sistema de Información</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TÉCNICO DE NIVEL SUPERIOR EN ADMINISTRACIÓN EN SALUD INSTITUTO PROFESIONAL VALLE CENTRAL Planes para Trabajadores de la Salud</dc:title>
  <dc:creator>Valery</dc:creator>
  <cp:lastModifiedBy>Valery</cp:lastModifiedBy>
  <cp:revision>169</cp:revision>
  <dcterms:created xsi:type="dcterms:W3CDTF">2015-05-16T00:46:55Z</dcterms:created>
  <dcterms:modified xsi:type="dcterms:W3CDTF">2015-09-25T19:17:25Z</dcterms:modified>
</cp:coreProperties>
</file>